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60" r:id="rId5"/>
    <p:sldId id="264" r:id="rId6"/>
    <p:sldId id="265" r:id="rId7"/>
    <p:sldId id="261" r:id="rId8"/>
    <p:sldId id="266" r:id="rId9"/>
    <p:sldId id="276" r:id="rId10"/>
    <p:sldId id="268" r:id="rId11"/>
    <p:sldId id="277" r:id="rId12"/>
    <p:sldId id="278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80" r:id="rId23"/>
    <p:sldId id="314" r:id="rId24"/>
    <p:sldId id="326" r:id="rId25"/>
    <p:sldId id="327" r:id="rId26"/>
    <p:sldId id="315" r:id="rId27"/>
    <p:sldId id="302" r:id="rId28"/>
    <p:sldId id="281" r:id="rId29"/>
    <p:sldId id="300" r:id="rId30"/>
    <p:sldId id="292" r:id="rId31"/>
    <p:sldId id="301" r:id="rId32"/>
    <p:sldId id="303" r:id="rId33"/>
    <p:sldId id="305" r:id="rId34"/>
    <p:sldId id="306" r:id="rId35"/>
    <p:sldId id="307" r:id="rId36"/>
    <p:sldId id="312" r:id="rId37"/>
    <p:sldId id="308" r:id="rId38"/>
    <p:sldId id="309" r:id="rId39"/>
    <p:sldId id="310" r:id="rId40"/>
    <p:sldId id="311" r:id="rId41"/>
    <p:sldId id="313" r:id="rId42"/>
    <p:sldId id="295" r:id="rId43"/>
    <p:sldId id="317" r:id="rId44"/>
    <p:sldId id="318" r:id="rId45"/>
    <p:sldId id="316" r:id="rId46"/>
    <p:sldId id="320" r:id="rId47"/>
    <p:sldId id="321" r:id="rId48"/>
    <p:sldId id="324" r:id="rId49"/>
    <p:sldId id="322" r:id="rId50"/>
    <p:sldId id="323" r:id="rId51"/>
    <p:sldId id="325" r:id="rId52"/>
    <p:sldId id="319" r:id="rId53"/>
    <p:sldId id="328" r:id="rId54"/>
    <p:sldId id="259" r:id="rId55"/>
  </p:sldIdLst>
  <p:sldSz cx="18288000" cy="10287000"/>
  <p:notesSz cx="6858000" cy="9144000"/>
  <p:embeddedFontLst>
    <p:embeddedFont>
      <p:font typeface="SpoqaHanSans-Bold" panose="020B0800000000000000" pitchFamily="50" charset="-127"/>
      <p:bold r:id="rId57"/>
    </p:embeddedFont>
    <p:embeddedFont>
      <p:font typeface="SpoqaHanSans-Light" panose="020B0300000000000000" pitchFamily="50" charset="-127"/>
      <p:regular r:id="rId58"/>
    </p:embeddedFont>
    <p:embeddedFont>
      <p:font typeface="SpoqaHanSans-Regular" panose="020B0500000000000000" pitchFamily="50" charset="-127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FB1"/>
    <a:srgbClr val="F2FCFB"/>
    <a:srgbClr val="82E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F71ED-3596-4D78-9B36-F314700001EF}" v="9022" dt="2024-06-16T14:01:04.562"/>
    <p1510:client id="{746B3B08-3F57-4085-9AE3-862C364D38FF}" v="2" dt="2024-06-16T11:13:15.073"/>
    <p1510:client id="{893BC87C-81CB-41D7-BDF8-B746DA13B3FB}" v="170" dt="2024-06-16T13:49:11.939"/>
    <p1510:client id="{96F66284-DB2D-497B-B2C6-919C61C7E7B3}" v="34" vWet="36" dt="2024-06-16T08:45:17.994"/>
    <p1510:client id="{CE69C7AA-9D9B-4C8A-A5D0-78AB54BA3B0C}" v="2" dt="2024-06-16T12:16:51.669"/>
    <p1510:client id="{DECF112D-6631-4D95-9498-E889502AAE73}" v="13" dt="2024-06-16T08:44:31.029"/>
    <p1510:client id="{F4D30F47-F6AB-444E-B5D5-9DB150FB7FFB}" v="1" dt="2024-06-16T10:21:39.551"/>
    <p1510:client id="{F5F76F1A-C82D-49D0-ACA0-ABB5481DA154}" v="2" dt="2024-06-16T10:52:51.426"/>
    <p1510:client id="{FF17402E-7500-4222-BD34-06BFFA8FE3B1}" v="3" dt="2024-06-16T12:10:48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60" y="1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fld id="{5EEC5832-35E6-42FE-A205-DB0D9091618A}" type="datetimeFigureOut">
              <a:rPr lang="ko-KR" altLang="en-US" smtClean="0"/>
              <a:pPr/>
              <a:t>2024-06-16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fld id="{4FAE65E8-D776-43E1-9C8E-504A02ECC7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1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HanSans-Regular" panose="020B0500000000000000" pitchFamily="50" charset="-127"/>
        <a:ea typeface="SpoqaHanSans-Regular" panose="020B05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HanSans-Regular" panose="020B0500000000000000" pitchFamily="50" charset="-127"/>
        <a:ea typeface="SpoqaHanSans-Regular" panose="020B05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HanSans-Regular" panose="020B0500000000000000" pitchFamily="50" charset="-127"/>
        <a:ea typeface="SpoqaHanSans-Regular" panose="020B05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HanSans-Regular" panose="020B0500000000000000" pitchFamily="50" charset="-127"/>
        <a:ea typeface="SpoqaHanSans-Regular" panose="020B05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HanSans-Regular" panose="020B0500000000000000" pitchFamily="50" charset="-127"/>
        <a:ea typeface="SpoqaHanSans-Regular" panose="020B05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ko-KR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연구진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페르소나는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, 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배경적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요소에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집중한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모습이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보인다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.</a:t>
            </a:r>
            <a:r>
              <a:rPr lang="ko-KR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US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</a:rPr>
              <a:t>​</a:t>
            </a:r>
            <a:endParaRPr lang="en-US" altLang="ko-KR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AI페르소나는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어플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디자인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,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제작에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주의를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신경써야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할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부분에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대한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차이점에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더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초점을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맞춘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것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같다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.</a:t>
            </a:r>
            <a:r>
              <a:rPr lang="en-US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</a:rPr>
              <a:t>​</a:t>
            </a:r>
            <a:endParaRPr lang="en-US" altLang="ko-KR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US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A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안은 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실질적인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직장인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생활과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첫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해외여행의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기대와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불안에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초점을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맞추고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있으며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,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자유로운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여행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스타일을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선호하지만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</a:rPr>
              <a:t>​</a:t>
            </a:r>
            <a:endParaRPr lang="en-US" altLang="ko-KR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정보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부족으로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인한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스트레스를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피하고자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.</a:t>
            </a:r>
            <a:r>
              <a:rPr lang="en-US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</a:rPr>
              <a:t>​</a:t>
            </a:r>
            <a:endParaRPr lang="en-US" altLang="ko-KR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B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안은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 잘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계획된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여행을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즐기면서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도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유연성을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유지하는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여행자이며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,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다양한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기능을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통해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여행을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풍성하게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즐기고자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.</a:t>
            </a:r>
            <a:r>
              <a:rPr lang="en-US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</a:rPr>
              <a:t>​</a:t>
            </a:r>
            <a:endParaRPr lang="en-US" altLang="ko-KR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두 </a:t>
            </a:r>
            <a:r>
              <a:rPr lang="en-US" altLang="ko-KR" b="1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페르소나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모두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여행의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편리함과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정보를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강조하고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있지만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, </a:t>
            </a:r>
            <a:r>
              <a:rPr lang="en-US" altLang="ko-KR" b="1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김준호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더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구체적이고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다채로운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요구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사항을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가지고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있으며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, </a:t>
            </a:r>
            <a:r>
              <a:rPr lang="en-US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</a:rPr>
              <a:t>​</a:t>
            </a:r>
            <a:endParaRPr lang="en-US" altLang="ko-KR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US" altLang="ko-KR" b="1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김한솔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좀 더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감정적이고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직관적인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접근을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 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선호한다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</a:rPr>
              <a:t>. </a:t>
            </a:r>
            <a:r>
              <a:rPr lang="en-US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</a:rPr>
              <a:t>​</a:t>
            </a:r>
            <a:endParaRPr lang="en-US" altLang="ko-KR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US" altLang="ko-KR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​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E65E8-D776-43E1-9C8E-504A02ECC7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3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" y="635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254000" y="5588000"/>
            <a:ext cx="91186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300" y="3098800"/>
            <a:ext cx="4089400" cy="4102100"/>
          </a:xfrm>
          <a:prstGeom prst="rect">
            <a:avLst/>
          </a:prstGeom>
          <a:effectLst>
            <a:outerShdw blurRad="166436" dist="188677" dir="2700000">
              <a:srgbClr val="787878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663700" y="25146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spc="-800">
                <a:solidFill>
                  <a:srgbClr val="393939"/>
                </a:solidFill>
                <a:latin typeface="SpoqaHanSans-Bold"/>
              </a:rPr>
              <a:t>TRIPLE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3886200"/>
            <a:ext cx="83312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9000" b="0" i="0" u="none" strike="noStrike" spc="-700">
                <a:solidFill>
                  <a:srgbClr val="393939"/>
                </a:solidFill>
                <a:latin typeface="SpoqaHanSans-Light"/>
              </a:rPr>
              <a:t>AI</a:t>
            </a:r>
            <a:r>
              <a:rPr lang="ko-KR" sz="9000" b="0" i="0" u="none" strike="noStrike" spc="-700">
                <a:solidFill>
                  <a:srgbClr val="393939"/>
                </a:solidFill>
                <a:ea typeface="SpoqaHanSans-Light"/>
              </a:rPr>
              <a:t>를</a:t>
            </a:r>
            <a:r>
              <a:rPr lang="en-US" sz="9000" b="0" i="0" u="none" strike="noStrike" spc="-7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9000" b="0" i="0" u="none" strike="noStrike" spc="-700">
                <a:solidFill>
                  <a:srgbClr val="393939"/>
                </a:solidFill>
                <a:ea typeface="SpoqaHanSans-Light"/>
              </a:rPr>
              <a:t>활용한</a:t>
            </a:r>
            <a:r>
              <a:rPr lang="en-US" sz="9000" b="0" i="0" u="none" strike="noStrike" spc="-7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9000" b="0" i="0" u="none" strike="noStrike" spc="-700">
                <a:solidFill>
                  <a:srgbClr val="393939"/>
                </a:solidFill>
                <a:ea typeface="SpoqaHanSans-Light"/>
              </a:rPr>
              <a:t>개선안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663700" y="7175500"/>
            <a:ext cx="8178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1" i="0" u="none" strike="noStrike" spc="-1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</a:t>
            </a:r>
            <a:r>
              <a:rPr lang="ko-KR" sz="3100" b="1" i="0" u="none" strike="noStrike" spc="-1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7785100"/>
            <a:ext cx="8140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700" b="1" i="0" u="none" strike="noStrike">
                <a:solidFill>
                  <a:srgbClr val="393939">
                    <a:alpha val="60000"/>
                  </a:srgb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강지민</a:t>
            </a:r>
            <a:r>
              <a:rPr lang="en-US" sz="2700" b="1" i="0" u="none" strike="noStrike">
                <a:solidFill>
                  <a:srgbClr val="393939">
                    <a:alpha val="60000"/>
                  </a:srgb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sz="2700" b="1" i="0" u="none" strike="noStrike">
                <a:solidFill>
                  <a:srgbClr val="393939">
                    <a:alpha val="60000"/>
                  </a:srgb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손아현</a:t>
            </a:r>
            <a:r>
              <a:rPr lang="en-US" sz="2700" b="1" i="0" u="none" strike="noStrike">
                <a:solidFill>
                  <a:srgbClr val="393939">
                    <a:alpha val="60000"/>
                  </a:srgb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sz="2700" b="1" i="0" u="none" strike="noStrike" err="1">
                <a:solidFill>
                  <a:srgbClr val="393939">
                    <a:alpha val="60000"/>
                  </a:srgb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윤도원</a:t>
            </a:r>
            <a:r>
              <a:rPr lang="en-US" sz="2700" b="1" i="0" u="none" strike="noStrike">
                <a:solidFill>
                  <a:srgbClr val="393939">
                    <a:alpha val="60000"/>
                  </a:srgb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sz="2700" b="1" i="0" u="none" strike="noStrike">
                <a:solidFill>
                  <a:srgbClr val="393939">
                    <a:alpha val="60000"/>
                  </a:srgb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이동현</a:t>
            </a:r>
            <a:r>
              <a:rPr lang="en-US" sz="2700" b="1" i="0" u="none" strike="noStrike">
                <a:solidFill>
                  <a:srgbClr val="393939">
                    <a:alpha val="60000"/>
                  </a:srgb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sz="2700" b="1" i="0" u="none" strike="noStrike" err="1">
                <a:solidFill>
                  <a:srgbClr val="393939">
                    <a:alpha val="60000"/>
                  </a:srgb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천성윤</a:t>
            </a:r>
            <a:endParaRPr lang="ko-KR" sz="2700" b="1" i="0" u="none" strike="noStrike">
              <a:solidFill>
                <a:srgbClr val="393939">
                  <a:alpha val="60000"/>
                </a:srgb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63700" y="2235200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1" i="0" u="none" strike="noStrike" spc="-100">
                <a:solidFill>
                  <a:srgbClr val="393939"/>
                </a:solidFill>
                <a:latin typeface="SpoqaHanSans-Light"/>
              </a:rPr>
              <a:t>UXUI </a:t>
            </a:r>
            <a:r>
              <a:rPr lang="ko-KR" sz="2600" b="1" i="0" u="none" strike="noStrike" spc="-100">
                <a:solidFill>
                  <a:srgbClr val="393939"/>
                </a:solidFill>
                <a:ea typeface="SpoqaHanSans-Light"/>
              </a:rPr>
              <a:t>기말</a:t>
            </a:r>
            <a:r>
              <a:rPr lang="en-US" sz="2600" b="1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600" b="1" i="0" u="none" strike="noStrike" spc="-100">
                <a:solidFill>
                  <a:srgbClr val="393939"/>
                </a:solidFill>
                <a:ea typeface="SpoqaHanSans-Light"/>
              </a:rPr>
              <a:t>프로젝트</a:t>
            </a:r>
            <a:r>
              <a:rPr lang="en-US" sz="2600" b="1" i="0" u="none" strike="noStrike" spc="-100">
                <a:solidFill>
                  <a:srgbClr val="393939"/>
                </a:solidFill>
                <a:latin typeface="SpoqaHanSans-Light"/>
              </a:rPr>
              <a:t> </a:t>
            </a:r>
            <a:r>
              <a:rPr lang="ko-KR" sz="2600" b="1" i="0" u="none" strike="noStrike" spc="-100">
                <a:solidFill>
                  <a:srgbClr val="393939"/>
                </a:solidFill>
                <a:ea typeface="SpoqaHanSans-Light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533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03.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Persona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D2C8D6-1D02-8ED7-849F-12D60ABE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60" y="1359935"/>
            <a:ext cx="6073631" cy="696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16AF0ED-2980-79E2-BCE4-3213855C80D7}"/>
              </a:ext>
            </a:extLst>
          </p:cNvPr>
          <p:cNvGrpSpPr/>
          <p:nvPr/>
        </p:nvGrpSpPr>
        <p:grpSpPr>
          <a:xfrm>
            <a:off x="10972800" y="1201581"/>
            <a:ext cx="5181600" cy="7276840"/>
            <a:chOff x="1076665" y="1485900"/>
            <a:chExt cx="6162335" cy="8585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AA8086-F627-A9BE-9935-1E59D178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6665" y="1485900"/>
              <a:ext cx="6162335" cy="8585200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2169081B-3DD1-FF95-74F5-322E5CE61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554" y="1539551"/>
              <a:ext cx="2042323" cy="193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3DE89F-DB71-14FE-8375-636454E4C4CB}"/>
              </a:ext>
            </a:extLst>
          </p:cNvPr>
          <p:cNvSpPr txBox="1"/>
          <p:nvPr/>
        </p:nvSpPr>
        <p:spPr>
          <a:xfrm>
            <a:off x="1905001" y="8662175"/>
            <a:ext cx="5410200" cy="13490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ctr">
              <a:lnSpc>
                <a:spcPct val="149400"/>
              </a:lnSpc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인물의 배경적 요소에 포커스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3A979-5D18-1E8F-1C0E-DD86500BC92B}"/>
              </a:ext>
            </a:extLst>
          </p:cNvPr>
          <p:cNvSpPr txBox="1"/>
          <p:nvPr/>
        </p:nvSpPr>
        <p:spPr>
          <a:xfrm>
            <a:off x="9296400" y="8655787"/>
            <a:ext cx="8534400" cy="5689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[B</a:t>
            </a:r>
            <a:r>
              <a:rPr lang="ko-KR" altLang="en-US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ctr">
              <a:lnSpc>
                <a:spcPct val="149400"/>
              </a:lnSpc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어플 디자인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제작에 주의를 </a:t>
            </a:r>
            <a:r>
              <a:rPr lang="ko-KR" altLang="en-US" sz="22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신경써야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할 부분에 포커스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38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533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vs 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 차이점 및 유사점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03.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Persona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5799C2-35D7-94C7-B86D-D73ABF01E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93561"/>
              </p:ext>
            </p:extLst>
          </p:nvPr>
        </p:nvGraphicFramePr>
        <p:xfrm>
          <a:off x="781049" y="2095500"/>
          <a:ext cx="16725901" cy="7187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779">
                  <a:extLst>
                    <a:ext uri="{9D8B030D-6E8A-4147-A177-3AD203B41FA5}">
                      <a16:colId xmlns:a16="http://schemas.microsoft.com/office/drawing/2014/main" val="1933813527"/>
                    </a:ext>
                  </a:extLst>
                </a:gridCol>
                <a:gridCol w="7295952">
                  <a:extLst>
                    <a:ext uri="{9D8B030D-6E8A-4147-A177-3AD203B41FA5}">
                      <a16:colId xmlns:a16="http://schemas.microsoft.com/office/drawing/2014/main" val="3389549606"/>
                    </a:ext>
                  </a:extLst>
                </a:gridCol>
                <a:gridCol w="7613170">
                  <a:extLst>
                    <a:ext uri="{9D8B030D-6E8A-4147-A177-3AD203B41FA5}">
                      <a16:colId xmlns:a16="http://schemas.microsoft.com/office/drawing/2014/main" val="2854619784"/>
                    </a:ext>
                  </a:extLst>
                </a:gridCol>
              </a:tblGrid>
              <a:tr h="123561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lphaUcParenBoth"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연구진이 제작한</a:t>
                      </a:r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Persona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(B) Gen AI</a:t>
                      </a: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를 이용한 </a:t>
                      </a:r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Persona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670276"/>
                  </a:ext>
                </a:extLst>
              </a:tr>
              <a:tr h="2976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차이점</a:t>
                      </a:r>
                      <a:endParaRPr lang="en-US" altLang="ko-KR" sz="2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보다 현실적이고 감정적인 요소가 포함</a:t>
                      </a:r>
                      <a:endParaRPr lang="en-US" altLang="ko-KR" sz="22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구체적인 사회적 배경과 개인적 상황을 설명</a:t>
                      </a:r>
                      <a:endParaRPr lang="en-US" altLang="ko-KR" sz="22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➡️ 인간의 직관과 경험을 바탕으로</a:t>
                      </a:r>
                      <a:r>
                        <a:rPr lang="en-US" altLang="ko-KR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인터뷰와 실제 사용자 데이터를 통해 만들어졌기 때문</a:t>
                      </a:r>
                      <a:endParaRPr lang="en-US" altLang="ko-KR" sz="22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체계적이고 분석적인 접근 방식을 취함</a:t>
                      </a:r>
                      <a:endParaRPr lang="en-US" altLang="ko-KR" sz="22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구체적인 필요성</a:t>
                      </a:r>
                      <a:r>
                        <a:rPr lang="en-US" altLang="ko-KR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</a:t>
                      </a: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니즈</a:t>
                      </a:r>
                      <a:r>
                        <a:rPr lang="en-US" altLang="ko-KR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)</a:t>
                      </a: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와 서비스 목표</a:t>
                      </a:r>
                      <a:r>
                        <a:rPr lang="en-US" altLang="ko-KR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불만 사항을 명확히 제시</a:t>
                      </a:r>
                      <a:endParaRPr lang="en-US" altLang="ko-KR" sz="22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22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➡️ 인공지능이 제공한 정보를 바탕으로</a:t>
                      </a:r>
                      <a:r>
                        <a:rPr lang="en-US" altLang="ko-KR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알고리즘과 데이터 패턴 인식을 통해 만들어졌기 때문</a:t>
                      </a:r>
                      <a:endParaRPr lang="en-US" altLang="ko-KR" sz="22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43316"/>
                  </a:ext>
                </a:extLst>
              </a:tr>
              <a:tr h="2976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유사점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구체적인 배경 정보와 성격 묘사를 포함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여행 스타일과 서비스 이용 동기를 명확히 제시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사용자의 니즈와 불만 사항을 구체적으로 설명하여 </a:t>
                      </a:r>
                      <a:r>
                        <a:rPr lang="en-US" altLang="ko-KR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UX </a:t>
                      </a: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개선에 필요한 인사이트를 제공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47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41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와이어프레임 제작을 위해 사용한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Gen AI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툴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designer (Figma)​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input</a:t>
            </a:r>
            <a:r>
              <a:rPr lang="ko-KR" altLang="en-US" sz="24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 따라 와이어프레임을 그려주는 </a:t>
            </a:r>
            <a:r>
              <a:rPr lang="ko-KR" altLang="en-US" sz="240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피그마</a:t>
            </a:r>
            <a:r>
              <a:rPr lang="ko-KR" altLang="en-US" sz="24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40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확장팩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634349" y="4080912"/>
            <a:ext cx="9067800" cy="4216795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어플리케이션을 제작할거야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앱 이름은 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Triple’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 상단에는 검색창이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아래에는 ‘국내’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,‘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국외’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,‘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전체’ 필터링 버튼을 만들어줘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아래에는 ‘전체 여행지 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Best 10’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항목이 있어야 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 컨텐츠의 목록 좌측에는 각 여행지에 해당하는 사진이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우측에는 여행지 이름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국가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여행지 설명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카테고리가 들어가면 좋겠어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여행지 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Best 10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아래에는 인기 도시가 같은 방식으로 표시되었으면 좋겠고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아래에는 다른 사용자의 여행 기록이 담긴 인기 여행기가 같은 방식으로 나타났으면 좋겠어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이렇게 디자인 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B629E-CC35-B609-0B4E-5797B90FEA17}"/>
              </a:ext>
            </a:extLst>
          </p:cNvPr>
          <p:cNvSpPr txBox="1"/>
          <p:nvPr/>
        </p:nvSpPr>
        <p:spPr>
          <a:xfrm>
            <a:off x="621649" y="3182820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#1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여행 매거진 페이지​</a:t>
            </a:r>
          </a:p>
        </p:txBody>
      </p:sp>
      <p:pic>
        <p:nvPicPr>
          <p:cNvPr id="7170" name="Picture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41AD99-456C-6E9B-84D4-F75E384F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180" y="2148811"/>
            <a:ext cx="3206049" cy="737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A986808E-3511-BCF1-40AF-868E80990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678" y="2148811"/>
            <a:ext cx="3189523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0922180" y="1254684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3845371F-30CF-567B-8D18-D21724082401}"/>
              </a:ext>
            </a:extLst>
          </p:cNvPr>
          <p:cNvSpPr txBox="1"/>
          <p:nvPr/>
        </p:nvSpPr>
        <p:spPr>
          <a:xfrm>
            <a:off x="571500" y="8443006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037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612775" y="2705100"/>
            <a:ext cx="9067800" cy="3299621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매거진 페이지의 하위 페이지로 여행지 페이지를 만들고 싶어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여행지 페이지에는 상위 페이지에서 선택한 여행지의 설명이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나와야해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 상단에는 ‘여행지 이름’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‘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방문자들의 평균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별점’이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나와야 하고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아래에는 여행지를 대표할 수 있는 사진이 나왔으면 좋겠어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아래로는 여행지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소개글이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나오고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하단에는 여행지 위치를 확인할 수 있게 지도가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표시되어야해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마지막으로 하단에는 방문자들의 리뷰 목록이 생성되게 디자인 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B629E-CC35-B609-0B4E-5797B90FEA17}"/>
              </a:ext>
            </a:extLst>
          </p:cNvPr>
          <p:cNvSpPr txBox="1"/>
          <p:nvPr/>
        </p:nvSpPr>
        <p:spPr>
          <a:xfrm>
            <a:off x="564949" y="111786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#2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여행지 페이지​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1353800" y="1364090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pic>
        <p:nvPicPr>
          <p:cNvPr id="9218" name="Picture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CBF3CA6-5C9C-316A-DC3E-E0D7A197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0" y="2340786"/>
            <a:ext cx="2476500" cy="68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BDC969D-C47C-7036-688D-B753BC041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272" y="2187170"/>
            <a:ext cx="2438400" cy="44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8AD4D08-B9B4-B2D2-EC1D-ED3124E8662D}"/>
              </a:ext>
            </a:extLst>
          </p:cNvPr>
          <p:cNvSpPr txBox="1"/>
          <p:nvPr/>
        </p:nvSpPr>
        <p:spPr>
          <a:xfrm>
            <a:off x="612775" y="6210300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762000" y="4230487"/>
            <a:ext cx="9067800" cy="2382447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메거진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페이지의 하위 페이지로 도시 페이지를 만들고 싶어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도시 페이지에는 상위 페이지에서 선택한 도시의 설명과 도시 이름이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나와야해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아래에는 가이드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항공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숙소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여행지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맛집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여행기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리뷰 버튼이 포함된 내비게이션 바를 위치 시켜줘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 내비게이션 바 항목을 눌렀을 때 관련된 목록들이 하단에 표시되게 디자인 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1353800" y="1364090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pic>
        <p:nvPicPr>
          <p:cNvPr id="15362" name="Picture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C9F8414-0735-0EB6-C8E3-A5E74673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2002255"/>
            <a:ext cx="3244850" cy="734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C121089-0A16-3FEF-BC34-5FD73A26054A}"/>
              </a:ext>
            </a:extLst>
          </p:cNvPr>
          <p:cNvSpPr txBox="1"/>
          <p:nvPr/>
        </p:nvSpPr>
        <p:spPr>
          <a:xfrm>
            <a:off x="711200" y="6819900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FC3F2-B67A-5080-C311-55D7B9EF59F8}"/>
              </a:ext>
            </a:extLst>
          </p:cNvPr>
          <p:cNvSpPr txBox="1"/>
          <p:nvPr/>
        </p:nvSpPr>
        <p:spPr>
          <a:xfrm>
            <a:off x="564949" y="111786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#3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도시 페이지​</a:t>
            </a:r>
          </a:p>
        </p:txBody>
      </p:sp>
    </p:spTree>
    <p:extLst>
      <p:ext uri="{BB962C8B-B14F-4D97-AF65-F5344CB8AC3E}">
        <p14:creationId xmlns:p14="http://schemas.microsoft.com/office/powerpoint/2010/main" val="2181971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612775" y="3084020"/>
            <a:ext cx="9067800" cy="4675382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내에서 발생할 수 있는 예약 내용들에 대해 예약이 가능한 페이지를 만들어줘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 최상단에는 예약 관련 검색창이 생성되어야 하고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하단에는 항공권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숙소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티켓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교통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패스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보험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유심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투어 내비게이션 버튼이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생성되어야해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아래쪽에는 저장된 여행상품 컨텐츠를 사진과 카테고리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여행상품명이 보이는 목록을 생성해줘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아래에는 매거진에서 최근 본 상품 목록을 띄워줘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 최하단에는 여행 매거진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예약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마이페이지 아이콘이 포함된 내비게이션 바가 보이도록 디자인 해줘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1353800" y="1364090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pic>
        <p:nvPicPr>
          <p:cNvPr id="14338" name="Picture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EB8DC4F-7F11-5470-5C8C-31AF5FCB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698500"/>
            <a:ext cx="3002337" cy="915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81C7536-4C79-3E93-9A5A-71918D2B5596}"/>
              </a:ext>
            </a:extLst>
          </p:cNvPr>
          <p:cNvSpPr txBox="1"/>
          <p:nvPr/>
        </p:nvSpPr>
        <p:spPr>
          <a:xfrm>
            <a:off x="584200" y="7985922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054C8-B1AE-8112-E5B7-4C536CE9E98D}"/>
              </a:ext>
            </a:extLst>
          </p:cNvPr>
          <p:cNvSpPr txBox="1"/>
          <p:nvPr/>
        </p:nvSpPr>
        <p:spPr>
          <a:xfrm>
            <a:off x="564949" y="111786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#4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예약 페이지​</a:t>
            </a:r>
          </a:p>
        </p:txBody>
      </p:sp>
    </p:spTree>
    <p:extLst>
      <p:ext uri="{BB962C8B-B14F-4D97-AF65-F5344CB8AC3E}">
        <p14:creationId xmlns:p14="http://schemas.microsoft.com/office/powerpoint/2010/main" val="139989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612775" y="3771900"/>
            <a:ext cx="9067800" cy="3299621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매거진 페이지의 하위 페이지로 여행지 페이지를 만들고 싶어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여행지 페이지에는 상위 페이지에서 선택한 여행지의 설명이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나와야해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 상단에는 ‘여행지 이름’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‘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방문자들의 평균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별점’이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나와야 하고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아래에는 여행지를 대표할 수 있는 사진이 나왔으면 좋겠어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아래로는 여행지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소개글이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나오고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하단에는 여행지 위치를 확인할 수 있게 지도가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표시되어야해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마지막으로 하단에는 방문자들의 리뷰 목록이 생성되게 디자인 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1353800" y="1364090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4B87193-37BD-4C96-4495-8FAB552A01B0}"/>
              </a:ext>
            </a:extLst>
          </p:cNvPr>
          <p:cNvSpPr txBox="1"/>
          <p:nvPr/>
        </p:nvSpPr>
        <p:spPr>
          <a:xfrm>
            <a:off x="612775" y="7286308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ADB68-4A83-C2F7-A963-750955C645D0}"/>
              </a:ext>
            </a:extLst>
          </p:cNvPr>
          <p:cNvSpPr txBox="1"/>
          <p:nvPr/>
        </p:nvSpPr>
        <p:spPr>
          <a:xfrm>
            <a:off x="564949" y="111786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#5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일정 페이지​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4D84ED-DC60-9687-622A-70005C868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8739" y="2171700"/>
            <a:ext cx="3816546" cy="69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0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612775" y="3771900"/>
            <a:ext cx="9067800" cy="3299621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매거진 페이지의 하위 페이지로 여행지 페이지를 만들고 싶어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여행지 페이지에는 상위 페이지에서 선택한 여행지의 설명이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나와야해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 상단에는 ‘여행지 이름’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‘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방문자들의 평균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별점’이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나와야 하고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아래에는 여행지를 대표할 수 있는 사진이 나왔으면 좋겠어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아래로는 여행지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소개글이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나오고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바로 하단에는 여행지 위치를 확인할 수 있게 지도가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표시되어야해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마지막으로 하단에는 방문자들의 리뷰 목록이 생성되게 디자인 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1353800" y="1364090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pic>
        <p:nvPicPr>
          <p:cNvPr id="12290" name="Picture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509C8D5-688D-5666-9722-6E7912D7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2247900"/>
            <a:ext cx="4439236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C5070A8-3FCE-F30A-07DC-98CB373E1463}"/>
              </a:ext>
            </a:extLst>
          </p:cNvPr>
          <p:cNvSpPr txBox="1"/>
          <p:nvPr/>
        </p:nvSpPr>
        <p:spPr>
          <a:xfrm>
            <a:off x="584200" y="7277100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5A106-B3DA-2950-4D4F-F1B49BB0ED69}"/>
              </a:ext>
            </a:extLst>
          </p:cNvPr>
          <p:cNvSpPr txBox="1"/>
          <p:nvPr/>
        </p:nvSpPr>
        <p:spPr>
          <a:xfrm>
            <a:off x="564949" y="111786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#6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일정 생성 페이지​</a:t>
            </a:r>
          </a:p>
        </p:txBody>
      </p:sp>
    </p:spTree>
    <p:extLst>
      <p:ext uri="{BB962C8B-B14F-4D97-AF65-F5344CB8AC3E}">
        <p14:creationId xmlns:p14="http://schemas.microsoft.com/office/powerpoint/2010/main" val="250000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612775" y="4230487"/>
            <a:ext cx="9067800" cy="2382447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일정을 생성했을 때 일정을 볼 수 있는 페이지를 만들어줘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 상단에는 일정에 저장된 여행지가 표시된 지도를 만들어주고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일정을 여행일 즉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날짜별로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구분지어서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날짜별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장소가 하단에 목록으로 표시되게 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 하단부에는 여행 매거진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예약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마이페이지를 포함하는 내비게이션 바를 만들어줘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1353800" y="1364090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pic>
        <p:nvPicPr>
          <p:cNvPr id="11266" name="Picture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114C8C-AC72-98E4-9626-338EBD74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949" y="2497518"/>
            <a:ext cx="3731706" cy="74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1949A1C-23C3-3DFC-B3AB-283404ACA313}"/>
              </a:ext>
            </a:extLst>
          </p:cNvPr>
          <p:cNvSpPr txBox="1"/>
          <p:nvPr/>
        </p:nvSpPr>
        <p:spPr>
          <a:xfrm>
            <a:off x="584200" y="6870702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3327F-0E77-12CD-8BE9-1E1770A7BAA8}"/>
              </a:ext>
            </a:extLst>
          </p:cNvPr>
          <p:cNvSpPr txBox="1"/>
          <p:nvPr/>
        </p:nvSpPr>
        <p:spPr>
          <a:xfrm>
            <a:off x="564949" y="111786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#7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일정 페이지​</a:t>
            </a:r>
          </a:p>
        </p:txBody>
      </p:sp>
    </p:spTree>
    <p:extLst>
      <p:ext uri="{BB962C8B-B14F-4D97-AF65-F5344CB8AC3E}">
        <p14:creationId xmlns:p14="http://schemas.microsoft.com/office/powerpoint/2010/main" val="333881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612775" y="4230487"/>
            <a:ext cx="9067800" cy="2382447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 페이지의 하위 페이지로 장소 추가 페이지를 만들어줘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 상단에는 관광지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맛집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숙소 검색 텍스트가 연하게 표시되어 있는 검색창을 만들어줘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아래쪽으로는 최근 검색 장소 목록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날짜 별 추천 장소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내가 저장한 장소 목록을 만들고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장소 추가 버튼을 추가해줘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1353800" y="1364090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pic>
        <p:nvPicPr>
          <p:cNvPr id="10242" name="Picture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288EA8C-FFB7-BC0E-A44F-09AC610B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323" y="857250"/>
            <a:ext cx="3377406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423A0BB-A017-AF9F-1921-C94184A3C57C}"/>
              </a:ext>
            </a:extLst>
          </p:cNvPr>
          <p:cNvSpPr txBox="1"/>
          <p:nvPr/>
        </p:nvSpPr>
        <p:spPr>
          <a:xfrm>
            <a:off x="584200" y="6934202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1D1B7-1138-C238-06BD-C1CD0DD9D56A}"/>
              </a:ext>
            </a:extLst>
          </p:cNvPr>
          <p:cNvSpPr txBox="1"/>
          <p:nvPr/>
        </p:nvSpPr>
        <p:spPr>
          <a:xfrm>
            <a:off x="564949" y="111786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#8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장소 추가 페이지​</a:t>
            </a:r>
          </a:p>
        </p:txBody>
      </p:sp>
    </p:spTree>
    <p:extLst>
      <p:ext uri="{BB962C8B-B14F-4D97-AF65-F5344CB8AC3E}">
        <p14:creationId xmlns:p14="http://schemas.microsoft.com/office/powerpoint/2010/main" val="20632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04800" y="2616200"/>
            <a:ext cx="17983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04800" y="4902200"/>
            <a:ext cx="17983200" cy="127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94CC7A-58C9-064D-6A1C-447AE79D0EBD}"/>
              </a:ext>
            </a:extLst>
          </p:cNvPr>
          <p:cNvGrpSpPr/>
          <p:nvPr/>
        </p:nvGrpSpPr>
        <p:grpSpPr>
          <a:xfrm>
            <a:off x="1498600" y="571500"/>
            <a:ext cx="6413500" cy="1498600"/>
            <a:chOff x="1498600" y="1295400"/>
            <a:chExt cx="6413500" cy="1498600"/>
          </a:xfrm>
        </p:grpSpPr>
        <p:sp>
          <p:nvSpPr>
            <p:cNvPr id="5" name="TextBox 5"/>
            <p:cNvSpPr txBox="1"/>
            <p:nvPr/>
          </p:nvSpPr>
          <p:spPr>
            <a:xfrm>
              <a:off x="1498600" y="1435100"/>
              <a:ext cx="6413500" cy="1358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7600" b="1" i="0" u="none" strike="noStrike" spc="-500">
                  <a:solidFill>
                    <a:srgbClr val="393939"/>
                  </a:solidFill>
                  <a:latin typeface="SpoqaHanSans-Bold"/>
                </a:rPr>
                <a:t>INDEX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62100" y="1295400"/>
              <a:ext cx="62611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000" b="1" i="0" u="none" strike="noStrike" spc="-100">
                  <a:solidFill>
                    <a:srgbClr val="393939"/>
                  </a:solidFill>
                  <a:latin typeface="SpoqaHanSans-Light"/>
                </a:rPr>
                <a:t>[TRIPLE] AI</a:t>
              </a:r>
              <a:r>
                <a:rPr lang="ko-KR" sz="2000" b="1" i="0" u="none" strike="noStrike" spc="-100">
                  <a:solidFill>
                    <a:srgbClr val="393939"/>
                  </a:solidFill>
                  <a:ea typeface="SpoqaHanSans-Light"/>
                </a:rPr>
                <a:t>를</a:t>
              </a:r>
              <a:r>
                <a:rPr lang="en-US" sz="2000" b="1" i="0" u="none" strike="noStrike" spc="-100">
                  <a:solidFill>
                    <a:srgbClr val="393939"/>
                  </a:solidFill>
                  <a:latin typeface="SpoqaHanSans-Light"/>
                </a:rPr>
                <a:t> </a:t>
              </a:r>
              <a:r>
                <a:rPr lang="ko-KR" sz="2000" b="1" i="0" u="none" strike="noStrike" spc="-100">
                  <a:solidFill>
                    <a:srgbClr val="393939"/>
                  </a:solidFill>
                  <a:ea typeface="SpoqaHanSans-Light"/>
                </a:rPr>
                <a:t>활용한</a:t>
              </a:r>
              <a:r>
                <a:rPr lang="en-US" sz="2000" b="1" i="0" u="none" strike="noStrike" spc="-100">
                  <a:solidFill>
                    <a:srgbClr val="393939"/>
                  </a:solidFill>
                  <a:latin typeface="SpoqaHanSans-Light"/>
                </a:rPr>
                <a:t> </a:t>
              </a:r>
              <a:r>
                <a:rPr lang="ko-KR" sz="2000" b="1" i="0" u="none" strike="noStrike" spc="-100">
                  <a:solidFill>
                    <a:srgbClr val="393939"/>
                  </a:solidFill>
                  <a:ea typeface="SpoqaHanSans-Light"/>
                </a:rPr>
                <a:t>개선안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98600" y="2781300"/>
            <a:ext cx="3175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ea typeface="SpoqaHanSans-Bold"/>
              </a:rPr>
              <a:t>중간</a:t>
            </a:r>
            <a:r>
              <a:rPr lang="en-US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</a:rPr>
              <a:t> </a:t>
            </a:r>
            <a:r>
              <a:rPr lang="ko-KR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ea typeface="SpoqaHanSans-Bold"/>
              </a:rPr>
              <a:t>발표</a:t>
            </a:r>
            <a:r>
              <a:rPr lang="en-US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</a:rPr>
              <a:t> </a:t>
            </a:r>
            <a:r>
              <a:rPr lang="ko-KR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ea typeface="SpoqaHanSans-Bold"/>
              </a:rPr>
              <a:t>돌아보기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8600" y="3365500"/>
            <a:ext cx="3149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중간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프로토타입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및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개선안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64200" y="2781300"/>
            <a:ext cx="33274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</a:rPr>
              <a:t>Persona with Gen AI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64200" y="3365500"/>
            <a:ext cx="3149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 Gen AI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활용법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및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 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결과물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29800" y="2781300"/>
            <a:ext cx="3009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</a:rPr>
              <a:t>Persona </a:t>
            </a:r>
            <a:r>
              <a:rPr lang="ko-KR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ea typeface="SpoqaHanSans-Bold"/>
              </a:rPr>
              <a:t>비교분석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800" y="3365500"/>
            <a:ext cx="31496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연구진이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진행한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개선안과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 AI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를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이용한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개선안</a:t>
            </a:r>
            <a:r>
              <a:rPr lang="en-US" sz="1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1700" b="0" i="0" u="none" strike="noStrike">
                <a:solidFill>
                  <a:srgbClr val="393939"/>
                </a:solidFill>
                <a:ea typeface="SpoqaHanSans-Regular"/>
              </a:rPr>
              <a:t>비교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8600" y="5029200"/>
            <a:ext cx="3175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  <a:ea typeface="SpoqaHanSans-Regular" panose="020B0500000000000000" pitchFamily="50" charset="-127"/>
              </a:rPr>
              <a:t>Wireframe with Gen AI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64200" y="5029200"/>
            <a:ext cx="38735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  <a:ea typeface="SpoqaHanSans-Regular" panose="020B0500000000000000" pitchFamily="50" charset="-127"/>
              </a:rPr>
              <a:t>Wireframe </a:t>
            </a:r>
            <a:r>
              <a:rPr lang="ko-KR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ea typeface="SpoqaHanSans-Bold"/>
              </a:rPr>
              <a:t>비교분석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29800" y="5029200"/>
            <a:ext cx="36576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  <a:ea typeface="SpoqaHanSans-Regular" panose="020B0500000000000000" pitchFamily="50" charset="-127"/>
              </a:rPr>
              <a:t>Prototype with Gen AI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982700" y="5029200"/>
            <a:ext cx="3771900" cy="8058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Prototype </a:t>
            </a:r>
            <a:r>
              <a:rPr lang="ko-KR" altLang="en-US" sz="2800" b="0" i="0" u="none" strike="noStrike" spc="-10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endParaRPr lang="en-US" altLang="ko-KR" sz="2800" b="0" i="0" u="none" strike="noStrike" spc="-100">
              <a:solidFill>
                <a:schemeClr val="tx1">
                  <a:lumMod val="65000"/>
                  <a:lumOff val="35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058900" y="6108700"/>
            <a:ext cx="3149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연구진이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진행한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개선안과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 AI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를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이용한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개선안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비교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664200" y="6070600"/>
            <a:ext cx="3149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연구진이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진행한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개선안과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 AI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를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이용한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개선안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비교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98600" y="6070600"/>
            <a:ext cx="31496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 Gen AI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활용법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및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 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결과물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29800" y="6057900"/>
            <a:ext cx="31496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 Gen AI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활용법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및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 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결과물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5900" y="2108200"/>
            <a:ext cx="3175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0ACFB1"/>
                </a:solidFill>
                <a:latin typeface="SpoqaHanSans-Bold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51500" y="2108200"/>
            <a:ext cx="3175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0ACFB1"/>
                </a:solidFill>
                <a:latin typeface="SpoqaHanSans-Bold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17100" y="2095500"/>
            <a:ext cx="3175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0ACFB1"/>
                </a:solidFill>
                <a:latin typeface="SpoqaHanSans-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24000" y="4394200"/>
            <a:ext cx="3175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0ACFB1"/>
                </a:solidFill>
                <a:latin typeface="SpoqaHanSans-Bold"/>
              </a:rPr>
              <a:t>04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689600" y="4394200"/>
            <a:ext cx="495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0ACFB1"/>
                </a:solidFill>
                <a:latin typeface="SpoqaHanSans-Bold"/>
              </a:rPr>
              <a:t>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67900" y="4381500"/>
            <a:ext cx="495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0ACFB1"/>
                </a:solidFill>
                <a:latin typeface="SpoqaHanSans-Bold"/>
              </a:rPr>
              <a:t>06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008100" y="4406900"/>
            <a:ext cx="3175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0ACFB1"/>
                </a:solidFill>
                <a:latin typeface="SpoqaHanSans-Bold"/>
              </a:rPr>
              <a:t>07</a:t>
            </a: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8A4ACDDB-006F-6E16-9532-67D5A49B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04800" y="7797800"/>
            <a:ext cx="17983200" cy="12700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F219ED52-D842-EEE7-CEC4-C9418B788538}"/>
              </a:ext>
            </a:extLst>
          </p:cNvPr>
          <p:cNvSpPr txBox="1"/>
          <p:nvPr/>
        </p:nvSpPr>
        <p:spPr>
          <a:xfrm>
            <a:off x="1498600" y="7924800"/>
            <a:ext cx="3759200" cy="87055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</a:p>
        </p:txBody>
      </p:sp>
      <p:sp>
        <p:nvSpPr>
          <p:cNvPr id="60" name="TextBox 27">
            <a:extLst>
              <a:ext uri="{FF2B5EF4-FFF2-40B4-BE49-F238E27FC236}">
                <a16:creationId xmlns:a16="http://schemas.microsoft.com/office/drawing/2014/main" id="{20352357-0F75-A3CC-5DF9-87D54873C5B2}"/>
              </a:ext>
            </a:extLst>
          </p:cNvPr>
          <p:cNvSpPr txBox="1"/>
          <p:nvPr/>
        </p:nvSpPr>
        <p:spPr>
          <a:xfrm>
            <a:off x="5664200" y="7924800"/>
            <a:ext cx="38735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  <a:ea typeface="SpoqaHanSans-Regular" panose="020B0500000000000000" pitchFamily="50" charset="-127"/>
              </a:rPr>
              <a:t>Heuristic evaluation </a:t>
            </a:r>
            <a:r>
              <a:rPr lang="ko-KR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ea typeface="SpoqaHanSans-Bold"/>
              </a:rPr>
              <a:t>비교분석</a:t>
            </a:r>
          </a:p>
        </p:txBody>
      </p:sp>
      <p:sp>
        <p:nvSpPr>
          <p:cNvPr id="61" name="TextBox 30">
            <a:extLst>
              <a:ext uri="{FF2B5EF4-FFF2-40B4-BE49-F238E27FC236}">
                <a16:creationId xmlns:a16="http://schemas.microsoft.com/office/drawing/2014/main" id="{F3F9B135-DA3E-2AAE-D8B9-DD7D130FEC9B}"/>
              </a:ext>
            </a:extLst>
          </p:cNvPr>
          <p:cNvSpPr txBox="1"/>
          <p:nvPr/>
        </p:nvSpPr>
        <p:spPr>
          <a:xfrm>
            <a:off x="9829800" y="7924800"/>
            <a:ext cx="34925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ea typeface="SpoqaHanSans-Bold"/>
              </a:rPr>
              <a:t>총</a:t>
            </a:r>
            <a:r>
              <a:rPr lang="en-US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Bold"/>
                <a:ea typeface="SpoqaHanSans-Regular" panose="020B0500000000000000" pitchFamily="50" charset="-127"/>
              </a:rPr>
              <a:t> </a:t>
            </a:r>
            <a:r>
              <a:rPr lang="ko-KR" altLang="ko-KR" sz="28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ea typeface="SpoqaHanSans-Bold"/>
              </a:rPr>
              <a:t>리뷰</a:t>
            </a:r>
          </a:p>
        </p:txBody>
      </p:sp>
      <p:sp>
        <p:nvSpPr>
          <p:cNvPr id="64" name="TextBox 36">
            <a:extLst>
              <a:ext uri="{FF2B5EF4-FFF2-40B4-BE49-F238E27FC236}">
                <a16:creationId xmlns:a16="http://schemas.microsoft.com/office/drawing/2014/main" id="{1AB3846A-C33B-B359-CA52-5212531871B0}"/>
              </a:ext>
            </a:extLst>
          </p:cNvPr>
          <p:cNvSpPr txBox="1"/>
          <p:nvPr/>
        </p:nvSpPr>
        <p:spPr>
          <a:xfrm>
            <a:off x="5664200" y="9067800"/>
            <a:ext cx="3149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연구진이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진행한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개선안과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 AI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를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이용한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개선안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비교</a:t>
            </a: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FC23246C-98D8-A2EB-76C7-6E27247F45D4}"/>
              </a:ext>
            </a:extLst>
          </p:cNvPr>
          <p:cNvSpPr txBox="1"/>
          <p:nvPr/>
        </p:nvSpPr>
        <p:spPr>
          <a:xfrm>
            <a:off x="1498600" y="9067800"/>
            <a:ext cx="31496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 Gen AI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활용법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및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 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결과물</a:t>
            </a:r>
          </a:p>
        </p:txBody>
      </p:sp>
      <p:sp>
        <p:nvSpPr>
          <p:cNvPr id="66" name="TextBox 38">
            <a:extLst>
              <a:ext uri="{FF2B5EF4-FFF2-40B4-BE49-F238E27FC236}">
                <a16:creationId xmlns:a16="http://schemas.microsoft.com/office/drawing/2014/main" id="{B0C1D2FA-7E88-320E-7445-016AE4F58F29}"/>
              </a:ext>
            </a:extLst>
          </p:cNvPr>
          <p:cNvSpPr txBox="1"/>
          <p:nvPr/>
        </p:nvSpPr>
        <p:spPr>
          <a:xfrm>
            <a:off x="9829800" y="9029700"/>
            <a:ext cx="31496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ko-KR" sz="1700" b="0" i="0" u="none" strike="noStrike" dirty="0" err="1">
                <a:solidFill>
                  <a:srgbClr val="393939"/>
                </a:solidFill>
                <a:ea typeface="SpoqaHanSans-Regular"/>
              </a:rPr>
              <a:t>프롬포트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작성법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>
                <a:solidFill>
                  <a:srgbClr val="393939"/>
                </a:solidFill>
                <a:ea typeface="SpoqaHanSans-Regular"/>
              </a:rPr>
              <a:t>및</a:t>
            </a:r>
            <a:r>
              <a:rPr lang="en-US" altLang="ko-KR" sz="1700" b="0" i="0" u="none" strike="noStrike" dirty="0">
                <a:solidFill>
                  <a:srgbClr val="393939"/>
                </a:solidFill>
                <a:latin typeface="SpoqaHanSans-Regular"/>
                <a:ea typeface="SpoqaHanSans-Regular" panose="020B0500000000000000" pitchFamily="50" charset="-127"/>
              </a:rPr>
              <a:t> </a:t>
            </a:r>
            <a:r>
              <a:rPr lang="ko-KR" altLang="ko-KR" sz="1700" b="0" i="0" u="none" strike="noStrike" dirty="0" err="1">
                <a:solidFill>
                  <a:srgbClr val="393939"/>
                </a:solidFill>
                <a:ea typeface="SpoqaHanSans-Regular"/>
              </a:rPr>
              <a:t>느낀점</a:t>
            </a:r>
            <a:endParaRPr lang="ko-KR" altLang="ko-KR" sz="1700" b="0" i="0" u="none" strike="noStrike" dirty="0">
              <a:solidFill>
                <a:srgbClr val="393939"/>
              </a:solidFill>
              <a:ea typeface="SpoqaHanSans-Regular"/>
            </a:endParaRPr>
          </a:p>
        </p:txBody>
      </p:sp>
      <p:sp>
        <p:nvSpPr>
          <p:cNvPr id="67" name="TextBox 43">
            <a:extLst>
              <a:ext uri="{FF2B5EF4-FFF2-40B4-BE49-F238E27FC236}">
                <a16:creationId xmlns:a16="http://schemas.microsoft.com/office/drawing/2014/main" id="{34E62827-4CF5-11C9-9E53-872D9116E0E3}"/>
              </a:ext>
            </a:extLst>
          </p:cNvPr>
          <p:cNvSpPr txBox="1"/>
          <p:nvPr/>
        </p:nvSpPr>
        <p:spPr>
          <a:xfrm>
            <a:off x="1524000" y="7289800"/>
            <a:ext cx="3175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0ACFB1"/>
                </a:solidFill>
                <a:latin typeface="SpoqaHanSans-Bold"/>
              </a:rPr>
              <a:t>0</a:t>
            </a:r>
            <a:r>
              <a:rPr lang="en-US" sz="2800" spc="-100">
                <a:solidFill>
                  <a:srgbClr val="0ACFB1"/>
                </a:solidFill>
                <a:latin typeface="SpoqaHanSans-Bold"/>
              </a:rPr>
              <a:t>8</a:t>
            </a:r>
            <a:endParaRPr lang="en-US" sz="2800" b="0" i="0" u="none" strike="noStrike" spc="-100">
              <a:solidFill>
                <a:srgbClr val="0ACFB1"/>
              </a:solidFill>
              <a:latin typeface="SpoqaHanSans-Bold"/>
            </a:endParaRPr>
          </a:p>
        </p:txBody>
      </p:sp>
      <p:sp>
        <p:nvSpPr>
          <p:cNvPr id="68" name="TextBox 44">
            <a:extLst>
              <a:ext uri="{FF2B5EF4-FFF2-40B4-BE49-F238E27FC236}">
                <a16:creationId xmlns:a16="http://schemas.microsoft.com/office/drawing/2014/main" id="{1900ED8A-6966-6E0E-05C6-0FAE863D04A7}"/>
              </a:ext>
            </a:extLst>
          </p:cNvPr>
          <p:cNvSpPr txBox="1"/>
          <p:nvPr/>
        </p:nvSpPr>
        <p:spPr>
          <a:xfrm>
            <a:off x="5689600" y="7289800"/>
            <a:ext cx="495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spc="-100">
                <a:solidFill>
                  <a:srgbClr val="0ACFB1"/>
                </a:solidFill>
                <a:latin typeface="SpoqaHanSans-Bold"/>
              </a:rPr>
              <a:t>09</a:t>
            </a:r>
            <a:endParaRPr lang="en-US" sz="2800" b="0" i="0" u="none" strike="noStrike" spc="-100">
              <a:solidFill>
                <a:srgbClr val="0ACFB1"/>
              </a:solidFill>
              <a:latin typeface="SpoqaHanSans-Bold"/>
            </a:endParaRPr>
          </a:p>
        </p:txBody>
      </p:sp>
      <p:sp>
        <p:nvSpPr>
          <p:cNvPr id="69" name="TextBox 45">
            <a:extLst>
              <a:ext uri="{FF2B5EF4-FFF2-40B4-BE49-F238E27FC236}">
                <a16:creationId xmlns:a16="http://schemas.microsoft.com/office/drawing/2014/main" id="{548DC293-63DC-DB7A-6037-62B03CAB5E33}"/>
              </a:ext>
            </a:extLst>
          </p:cNvPr>
          <p:cNvSpPr txBox="1"/>
          <p:nvPr/>
        </p:nvSpPr>
        <p:spPr>
          <a:xfrm>
            <a:off x="9867900" y="7277100"/>
            <a:ext cx="495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spc="-100">
                <a:solidFill>
                  <a:srgbClr val="0ACFB1"/>
                </a:solidFill>
                <a:latin typeface="SpoqaHanSans-Bold"/>
              </a:rPr>
              <a:t>10</a:t>
            </a:r>
            <a:endParaRPr lang="en-US" sz="2800" b="0" i="0" u="none" strike="noStrike" spc="-100">
              <a:solidFill>
                <a:srgbClr val="0ACFB1"/>
              </a:solidFill>
              <a:latin typeface="SpoqaHanSans-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762000" y="4408907"/>
            <a:ext cx="9067800" cy="1923860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 페이지의 하위 페이지로 일정 편집 페이지를 만들어줘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화면에 편집하고자 하는 일정에 해당하는 장소를 지도로 보여주고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날짜별로 일정을 편집할 수 있는 버튼이 생성되게 만들어줘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1353800" y="1364090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pic>
        <p:nvPicPr>
          <p:cNvPr id="18434" name="Picture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552E354-305B-6BDC-B780-1505B1C8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004" y="1327475"/>
            <a:ext cx="3425989" cy="808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C8292B5-D1FA-FB27-47C5-FDBC8DDDE802}"/>
              </a:ext>
            </a:extLst>
          </p:cNvPr>
          <p:cNvSpPr txBox="1"/>
          <p:nvPr/>
        </p:nvSpPr>
        <p:spPr>
          <a:xfrm>
            <a:off x="736600" y="6591300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F5390-0739-6180-BF9C-62E3592A7A27}"/>
              </a:ext>
            </a:extLst>
          </p:cNvPr>
          <p:cNvSpPr txBox="1"/>
          <p:nvPr/>
        </p:nvSpPr>
        <p:spPr>
          <a:xfrm>
            <a:off x="564949" y="111786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#9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일정 편집 페이지​</a:t>
            </a:r>
          </a:p>
        </p:txBody>
      </p:sp>
    </p:spTree>
    <p:extLst>
      <p:ext uri="{BB962C8B-B14F-4D97-AF65-F5344CB8AC3E}">
        <p14:creationId xmlns:p14="http://schemas.microsoft.com/office/powerpoint/2010/main" val="256084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</a:t>
            </a:r>
            <a:r>
              <a:rPr lang="en-US" sz="3000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A901-46CF-C4D5-4FB4-68E1BD2DEC31}"/>
              </a:ext>
            </a:extLst>
          </p:cNvPr>
          <p:cNvSpPr txBox="1"/>
          <p:nvPr/>
        </p:nvSpPr>
        <p:spPr>
          <a:xfrm>
            <a:off x="612775" y="4001193"/>
            <a:ext cx="9067800" cy="2841034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마이페이지를 생성해줘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사용자의 프로필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이름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ID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포함해주고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여행자 클럽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캐시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쿠폰함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좋아요가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하단에 표시되도록 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아래쪽으로는 사용자의 활동 카테고리를 내 저장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 리뷰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 여행기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내가 다녀온 여행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 예약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오프라인 가이드로 나누고 하단에는 여행 매거진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예약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마이페이지가 포함된 내비게이션 바를 생성해줘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02AD-E505-EF85-8FA9-380193B01CC6}"/>
              </a:ext>
            </a:extLst>
          </p:cNvPr>
          <p:cNvSpPr txBox="1"/>
          <p:nvPr/>
        </p:nvSpPr>
        <p:spPr>
          <a:xfrm>
            <a:off x="11353800" y="1364090"/>
            <a:ext cx="16764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pic>
        <p:nvPicPr>
          <p:cNvPr id="17410" name="Picture 2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2193F243-C16F-39BC-43A4-CFAE4182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1364090"/>
            <a:ext cx="3723152" cy="79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29003C3-5480-0D4E-FF15-F74E8CA99A7D}"/>
              </a:ext>
            </a:extLst>
          </p:cNvPr>
          <p:cNvSpPr txBox="1"/>
          <p:nvPr/>
        </p:nvSpPr>
        <p:spPr>
          <a:xfrm>
            <a:off x="612775" y="7169151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페이지의 포함된 컨텐츠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컴포넌트별 위치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FCF0E-0506-4A73-7A1D-43D40003F299}"/>
              </a:ext>
            </a:extLst>
          </p:cNvPr>
          <p:cNvSpPr txBox="1"/>
          <p:nvPr/>
        </p:nvSpPr>
        <p:spPr>
          <a:xfrm>
            <a:off x="564949" y="111786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#10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마이페이지 페이지​</a:t>
            </a:r>
          </a:p>
        </p:txBody>
      </p:sp>
    </p:spTree>
    <p:extLst>
      <p:ext uri="{BB962C8B-B14F-4D97-AF65-F5344CB8AC3E}">
        <p14:creationId xmlns:p14="http://schemas.microsoft.com/office/powerpoint/2010/main" val="423098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[Gen AI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활용한 와이어프레임 결과물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04.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Wireframe with Gen AI</a:t>
            </a:r>
            <a:endParaRPr lang="ko-KR" altLang="en-US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3B2F85-906C-9291-18B5-E0946286686E}"/>
              </a:ext>
            </a:extLst>
          </p:cNvPr>
          <p:cNvGrpSpPr/>
          <p:nvPr/>
        </p:nvGrpSpPr>
        <p:grpSpPr>
          <a:xfrm>
            <a:off x="965269" y="1729112"/>
            <a:ext cx="16738532" cy="8113388"/>
            <a:chOff x="198500" y="1015999"/>
            <a:chExt cx="11836262" cy="5584176"/>
          </a:xfrm>
        </p:grpSpPr>
        <p:pic>
          <p:nvPicPr>
            <p:cNvPr id="7" name="그림 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6AAD725-698C-C813-3F03-957523176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00" y="1015999"/>
              <a:ext cx="5021667" cy="5580304"/>
            </a:xfrm>
            <a:prstGeom prst="rect">
              <a:avLst/>
            </a:prstGeom>
          </p:spPr>
        </p:pic>
        <p:pic>
          <p:nvPicPr>
            <p:cNvPr id="8" name="그림 7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7125C2E6-1113-B897-FD48-BD1659332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9332" y="1016000"/>
              <a:ext cx="2760426" cy="5572606"/>
            </a:xfrm>
            <a:prstGeom prst="rect">
              <a:avLst/>
            </a:prstGeom>
          </p:spPr>
        </p:pic>
        <p:pic>
          <p:nvPicPr>
            <p:cNvPr id="9" name="그림 8" descr="텍스트, 스크린샷, 도표, 디자인이(가) 표시된 사진&#10;&#10;자동 생성된 설명">
              <a:extLst>
                <a:ext uri="{FF2B5EF4-FFF2-40B4-BE49-F238E27FC236}">
                  <a16:creationId xmlns:a16="http://schemas.microsoft.com/office/drawing/2014/main" id="{F6077E7F-92AB-654E-DD69-E06E1DAF5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9" t="-69" r="55347" b="-208"/>
            <a:stretch/>
          </p:blipFill>
          <p:spPr>
            <a:xfrm>
              <a:off x="5249499" y="1019848"/>
              <a:ext cx="1273910" cy="5580327"/>
            </a:xfrm>
            <a:prstGeom prst="rect">
              <a:avLst/>
            </a:prstGeom>
          </p:spPr>
        </p:pic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10330C8-EA24-ACAE-1E50-02C1878C8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26188" y="1016000"/>
              <a:ext cx="1533384" cy="3163456"/>
            </a:xfrm>
            <a:prstGeom prst="rect">
              <a:avLst/>
            </a:prstGeom>
          </p:spPr>
        </p:pic>
        <p:pic>
          <p:nvPicPr>
            <p:cNvPr id="11" name="그림 10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0496E638-9FB4-5C3C-CE73-CC2842BC6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39" r="502" b="15555"/>
            <a:stretch/>
          </p:blipFill>
          <p:spPr>
            <a:xfrm>
              <a:off x="6560115" y="4179551"/>
              <a:ext cx="1463403" cy="2253855"/>
            </a:xfrm>
            <a:prstGeom prst="rect">
              <a:avLst/>
            </a:prstGeom>
          </p:spPr>
        </p:pic>
        <p:pic>
          <p:nvPicPr>
            <p:cNvPr id="12" name="그림 11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D4AF6234-219A-BACE-C13C-CF0787C84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94448" y="1016000"/>
              <a:ext cx="1240314" cy="3009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12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05. Wireframe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5B0D53-B0F1-9882-0729-6C8AE44E8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991" y="2019964"/>
            <a:ext cx="3695890" cy="6636091"/>
          </a:xfrm>
          <a:prstGeom prst="rect">
            <a:avLst/>
          </a:prstGeom>
        </p:spPr>
      </p:pic>
      <p:pic>
        <p:nvPicPr>
          <p:cNvPr id="52226" name="Picture 2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A8DBC091-0859-572D-E123-2CC9A508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3" y="1874921"/>
            <a:ext cx="3476984" cy="692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CA713F-BAF2-41A2-28E7-7B009E708D63}"/>
              </a:ext>
            </a:extLst>
          </p:cNvPr>
          <p:cNvSpPr txBox="1"/>
          <p:nvPr/>
        </p:nvSpPr>
        <p:spPr>
          <a:xfrm>
            <a:off x="4835628" y="4499811"/>
            <a:ext cx="4384572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방문자 리뷰 컨텐츠 상하 스크롤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67279-2461-C82F-0E90-13EC43E3FBCB}"/>
              </a:ext>
            </a:extLst>
          </p:cNvPr>
          <p:cNvSpPr txBox="1"/>
          <p:nvPr/>
        </p:nvSpPr>
        <p:spPr>
          <a:xfrm>
            <a:off x="13182600" y="4499811"/>
            <a:ext cx="4868819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방문자 리뷰 컨텐츠 좌우 스크롤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주변 관광지 및 관련 여행기 컨텐츠 추가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FA11B0-FB1B-F08C-DAE4-AC10E05D553C}"/>
              </a:ext>
            </a:extLst>
          </p:cNvPr>
          <p:cNvSpPr txBox="1"/>
          <p:nvPr/>
        </p:nvSpPr>
        <p:spPr>
          <a:xfrm>
            <a:off x="596900" y="850490"/>
            <a:ext cx="3429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여행지 페이지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68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05. Wireframe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A713F-BAF2-41A2-28E7-7B009E708D63}"/>
              </a:ext>
            </a:extLst>
          </p:cNvPr>
          <p:cNvSpPr txBox="1"/>
          <p:nvPr/>
        </p:nvSpPr>
        <p:spPr>
          <a:xfrm>
            <a:off x="5064228" y="4447132"/>
            <a:ext cx="4384572" cy="247248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 추가 버튼을 상단에 위치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67279-2461-C82F-0E90-13EC43E3FBCB}"/>
              </a:ext>
            </a:extLst>
          </p:cNvPr>
          <p:cNvSpPr txBox="1"/>
          <p:nvPr/>
        </p:nvSpPr>
        <p:spPr>
          <a:xfrm>
            <a:off x="13112279" y="4447132"/>
            <a:ext cx="4868819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 추가 버튼을 우측 하단에 위치시킴으로써 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‘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지난 일정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’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컨텐츠의 양을 확대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FA11B0-FB1B-F08C-DAE4-AC10E05D553C}"/>
              </a:ext>
            </a:extLst>
          </p:cNvPr>
          <p:cNvSpPr txBox="1"/>
          <p:nvPr/>
        </p:nvSpPr>
        <p:spPr>
          <a:xfrm>
            <a:off x="596900" y="850490"/>
            <a:ext cx="3429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일정 생성 페이지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53250" name="Picture 2" descr="텍스트, 스크린샷, 휴대 전화, 번호이(가) 표시된 사진&#10;&#10;자동 생성된 설명">
            <a:extLst>
              <a:ext uri="{FF2B5EF4-FFF2-40B4-BE49-F238E27FC236}">
                <a16:creationId xmlns:a16="http://schemas.microsoft.com/office/drawing/2014/main" id="{B5F1AE36-8C96-A124-0DED-E755B5C7C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51" y="1943100"/>
            <a:ext cx="3528408" cy="724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AE944F-A3C6-5FE7-319D-D6891FF10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2206574"/>
            <a:ext cx="3816546" cy="69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6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05. Wireframe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A713F-BAF2-41A2-28E7-7B009E708D63}"/>
              </a:ext>
            </a:extLst>
          </p:cNvPr>
          <p:cNvSpPr txBox="1"/>
          <p:nvPr/>
        </p:nvSpPr>
        <p:spPr>
          <a:xfrm>
            <a:off x="5782373" y="4447132"/>
            <a:ext cx="4384572" cy="247248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컨텐츠 블록화 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X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​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67279-2461-C82F-0E90-13EC43E3FBCB}"/>
              </a:ext>
            </a:extLst>
          </p:cNvPr>
          <p:cNvSpPr txBox="1"/>
          <p:nvPr/>
        </p:nvSpPr>
        <p:spPr>
          <a:xfrm>
            <a:off x="13266781" y="4447132"/>
            <a:ext cx="4868819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컨텐츠 블록화 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FA11B0-FB1B-F08C-DAE4-AC10E05D553C}"/>
              </a:ext>
            </a:extLst>
          </p:cNvPr>
          <p:cNvSpPr txBox="1"/>
          <p:nvPr/>
        </p:nvSpPr>
        <p:spPr>
          <a:xfrm>
            <a:off x="596900" y="850490"/>
            <a:ext cx="3429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9400"/>
              </a:lnSpc>
            </a:pPr>
            <a:r>
              <a:rPr lang="en-US" altLang="ko-KR" sz="2600" b="0" i="0" u="none" strike="noStrike" dirty="0">
                <a:solidFill>
                  <a:srgbClr val="393939"/>
                </a:solidFill>
                <a:latin typeface="SpoqaHanSans-Bold"/>
                <a:ea typeface="SpoqaHanSans-Bold"/>
              </a:rPr>
              <a:t># </a:t>
            </a:r>
            <a:r>
              <a:rPr lang="en-US" altLang="ko-KR" sz="2600" dirty="0" err="1">
                <a:solidFill>
                  <a:srgbClr val="393939"/>
                </a:solidFill>
                <a:latin typeface="SpoqaHanSans-Bold"/>
                <a:ea typeface="SpoqaHanSans-Bold"/>
              </a:rPr>
              <a:t>마이</a:t>
            </a:r>
            <a:r>
              <a:rPr lang="ko-KR" altLang="en-US" sz="2600" dirty="0">
                <a:solidFill>
                  <a:srgbClr val="393939"/>
                </a:solidFill>
                <a:latin typeface="SpoqaHanSans-Bold"/>
                <a:ea typeface="SpoqaHanSans-Bold"/>
              </a:rPr>
              <a:t> </a:t>
            </a:r>
            <a:r>
              <a:rPr lang="ko-KR" altLang="en-US" sz="2600" b="0" i="0" u="none" strike="noStrike" dirty="0">
                <a:solidFill>
                  <a:srgbClr val="393939"/>
                </a:solidFill>
                <a:latin typeface="SpoqaHanSans-Bold"/>
                <a:ea typeface="SpoqaHanSans-Bold"/>
              </a:rPr>
              <a:t>페이지</a:t>
            </a:r>
            <a:endParaRPr lang="en-US" altLang="ko-KR" sz="2400" b="0" i="0" u="none" strike="noStrike" dirty="0">
              <a:solidFill>
                <a:srgbClr val="393939"/>
              </a:solidFill>
              <a:latin typeface="SpoqaHanSans-Bold"/>
              <a:ea typeface="SpoqaHanSans-Bold"/>
            </a:endParaRPr>
          </a:p>
        </p:txBody>
      </p:sp>
      <p:pic>
        <p:nvPicPr>
          <p:cNvPr id="54275" name="Picture 3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622D43D9-27D6-1A49-8269-F776E7B89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/>
          <a:stretch/>
        </p:blipFill>
        <p:spPr bwMode="auto">
          <a:xfrm>
            <a:off x="2078969" y="2171700"/>
            <a:ext cx="3464242" cy="688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0F309-A395-7CF7-FD61-808E40665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945" y="2117912"/>
            <a:ext cx="3203795" cy="69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4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vs 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 장단점 비교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05. Wireframe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0BB8AA6-AA61-C371-C1AD-A077DA7FF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4661"/>
              </p:ext>
            </p:extLst>
          </p:nvPr>
        </p:nvGraphicFramePr>
        <p:xfrm>
          <a:off x="756214" y="2095500"/>
          <a:ext cx="16775572" cy="7493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779">
                  <a:extLst>
                    <a:ext uri="{9D8B030D-6E8A-4147-A177-3AD203B41FA5}">
                      <a16:colId xmlns:a16="http://schemas.microsoft.com/office/drawing/2014/main" val="1933813527"/>
                    </a:ext>
                  </a:extLst>
                </a:gridCol>
                <a:gridCol w="7295952">
                  <a:extLst>
                    <a:ext uri="{9D8B030D-6E8A-4147-A177-3AD203B41FA5}">
                      <a16:colId xmlns:a16="http://schemas.microsoft.com/office/drawing/2014/main" val="33895496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4619784"/>
                    </a:ext>
                  </a:extLst>
                </a:gridCol>
                <a:gridCol w="7454561">
                  <a:extLst>
                    <a:ext uri="{9D8B030D-6E8A-4147-A177-3AD203B41FA5}">
                      <a16:colId xmlns:a16="http://schemas.microsoft.com/office/drawing/2014/main" val="1789726914"/>
                    </a:ext>
                  </a:extLst>
                </a:gridCol>
              </a:tblGrid>
              <a:tr h="1235610"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lphaUcParenBoth"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연구진이 제작한</a:t>
                      </a:r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와이어프레임</a:t>
                      </a:r>
                      <a:endParaRPr lang="en-US" altLang="ko-KR" sz="2400">
                        <a:solidFill>
                          <a:schemeClr val="tx1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(B) Gen AI</a:t>
                      </a: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를 이용한 와이어프레임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670276"/>
                  </a:ext>
                </a:extLst>
              </a:tr>
              <a:tr h="2976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장점</a:t>
                      </a:r>
                      <a:endParaRPr lang="en-US" altLang="ko-KR" sz="2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디자이너가 원하는 구조</a:t>
                      </a:r>
                      <a:r>
                        <a:rPr lang="en-US" altLang="ko-KR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기능의 배치 등 </a:t>
                      </a:r>
                      <a:r>
                        <a:rPr lang="en-US" altLang="ko-KR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UI</a:t>
                      </a: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적인 요소를 자유롭게 조정</a:t>
                      </a:r>
                      <a:r>
                        <a:rPr lang="en-US" altLang="ko-KR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작성 가능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빠른 수정이 가능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애플리케이션의 기능적인 측면 이해 용이</a:t>
                      </a:r>
                      <a:r>
                        <a:rPr lang="en-US" altLang="ko-KR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이를 디자인에 직접 반영 가능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개발자가 애플리케이션의 사용자 경험</a:t>
                      </a:r>
                      <a:r>
                        <a:rPr lang="en-US" altLang="ko-KR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(UX)</a:t>
                      </a: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에 대한 깊은 이해 가능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프로젝트의 전반적인 흐름 파악 용이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시간 절약 가능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객관성 증가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다양한 디자인 제안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943316"/>
                  </a:ext>
                </a:extLst>
              </a:tr>
              <a:tr h="2976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단점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소요 시간 증가​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사용자 경험 최적화 세부 사항을 놓칠 수 있음​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객관적인 시각을 갖는 것이 어려움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복잡한 기능의 이해도가 낮음​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개발자와의 의사소통이 부족​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사전에 정의된 알고리즘에 따른 출력을 도출하기 때문에 독창성과 창의성의 한계​가 존재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47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33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06. Prototype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E6B48-E36D-C9D0-B239-03619D267043}"/>
              </a:ext>
            </a:extLst>
          </p:cNvPr>
          <p:cNvSpPr txBox="1"/>
          <p:nvPr/>
        </p:nvSpPr>
        <p:spPr>
          <a:xfrm>
            <a:off x="736600" y="9786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프로토타입 제작을 위해 사용한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Gen AI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툴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Canva AI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무료 온라인 이미지 생성 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AI</a:t>
            </a:r>
          </a:p>
          <a:p>
            <a:pPr lvl="0" algn="l">
              <a:lnSpc>
                <a:spcPct val="149400"/>
              </a:lnSpc>
            </a:pPr>
            <a:endParaRPr lang="en-US" altLang="ko-KR" sz="24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5FAC1-28EA-A869-B755-DB8902A5409C}"/>
              </a:ext>
            </a:extLst>
          </p:cNvPr>
          <p:cNvSpPr txBox="1"/>
          <p:nvPr/>
        </p:nvSpPr>
        <p:spPr>
          <a:xfrm>
            <a:off x="1543050" y="4305300"/>
            <a:ext cx="6426200" cy="2382447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앱의 로고를 만들어주세요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비행기 실루엣과 체크 표시를 결합한 심볼 마크​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폰트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Roboto, Noto Sans KR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 ​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맨 아래에 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'Triple'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문구 </a:t>
            </a: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9030-D00B-20BD-93C3-633126512D10}"/>
              </a:ext>
            </a:extLst>
          </p:cNvPr>
          <p:cNvSpPr txBox="1"/>
          <p:nvPr/>
        </p:nvSpPr>
        <p:spPr>
          <a:xfrm>
            <a:off x="714141" y="276367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#1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브랜드 로고 제작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F3AB706F-D231-6A46-7E91-4721BA7CF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0" y="3022599"/>
            <a:ext cx="6762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EF671-5D55-18F6-ABA3-A90987B455FC}"/>
              </a:ext>
            </a:extLst>
          </p:cNvPr>
          <p:cNvSpPr txBox="1"/>
          <p:nvPr/>
        </p:nvSpPr>
        <p:spPr>
          <a:xfrm>
            <a:off x="10687050" y="3009900"/>
            <a:ext cx="160020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2C82A-94EB-37E9-A584-BBD2AF8AF40A}"/>
              </a:ext>
            </a:extLst>
          </p:cNvPr>
          <p:cNvSpPr txBox="1"/>
          <p:nvPr/>
        </p:nvSpPr>
        <p:spPr>
          <a:xfrm>
            <a:off x="10829925" y="7734300"/>
            <a:ext cx="4648200" cy="11414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Regular"/>
                <a:ea typeface="SpoqaHanSans-Regular"/>
              </a:rPr>
              <a:t>기존 브랜드의 로고를 살리고자 실질적인 사용은 </a:t>
            </a:r>
            <a:r>
              <a:rPr lang="ko-KR" altLang="en-US" sz="2400" dirty="0">
                <a:latin typeface="SpoqaHanSans-Regular"/>
                <a:ea typeface="SpoqaHanSans-Regular"/>
              </a:rPr>
              <a:t>하지 않음</a:t>
            </a:r>
            <a:endParaRPr lang="en-US" altLang="ko-KR" sz="22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EAD7F1C-A8F5-C18C-CF50-50396BF04C47}"/>
              </a:ext>
            </a:extLst>
          </p:cNvPr>
          <p:cNvSpPr txBox="1"/>
          <p:nvPr/>
        </p:nvSpPr>
        <p:spPr>
          <a:xfrm>
            <a:off x="1530350" y="6898092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원하는 마크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포트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문구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29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06. Prototype with Gen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E6B48-E36D-C9D0-B239-03619D267043}"/>
              </a:ext>
            </a:extLst>
          </p:cNvPr>
          <p:cNvSpPr txBox="1"/>
          <p:nvPr/>
        </p:nvSpPr>
        <p:spPr>
          <a:xfrm>
            <a:off x="736600" y="9786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프로토타입 제작을 위해 사용한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Gen AI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툴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Chat GPT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GPT4.0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사용하는 대화형 생성형 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AI </a:t>
            </a:r>
          </a:p>
          <a:p>
            <a:pPr lvl="0" algn="l">
              <a:lnSpc>
                <a:spcPct val="149400"/>
              </a:lnSpc>
            </a:pPr>
            <a:endParaRPr lang="en-US" altLang="ko-KR" sz="24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5FAC1-28EA-A869-B755-DB8902A5409C}"/>
              </a:ext>
            </a:extLst>
          </p:cNvPr>
          <p:cNvSpPr txBox="1"/>
          <p:nvPr/>
        </p:nvSpPr>
        <p:spPr>
          <a:xfrm>
            <a:off x="736600" y="3468487"/>
            <a:ext cx="16865600" cy="4675382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당신은 프로토타입 디자이너입니다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아래의 서비스 소개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핵심 목표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대상 고객을 읽어본 후 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output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내주세요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소개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모바일앱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‘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’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핵심 목표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여행 계획을 쉽게 세우고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필요한 모든 정보를 한 곳에서 제공하여 편리하고 즐거운 여행 경험을 제공합니다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또한 사용자 간의 리뷰와 평점을 통해 신뢰할 수 있는 정보를 제공하며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일정을 일행과 공유할 수 있도록 합니다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대상 고객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여행을 계획하는 사람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중인 사람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초보자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여행러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현재 만들어진 로고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(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이미지 첨부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 컬러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#0ACFB1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9030-D00B-20BD-93C3-633126512D10}"/>
              </a:ext>
            </a:extLst>
          </p:cNvPr>
          <p:cNvSpPr txBox="1"/>
          <p:nvPr/>
        </p:nvSpPr>
        <p:spPr>
          <a:xfrm>
            <a:off x="714141" y="2763678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#2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전체적인 구조 확립 ​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D087CDE-E5FD-20FE-6A2E-7D31CD03FECD}"/>
              </a:ext>
            </a:extLst>
          </p:cNvPr>
          <p:cNvSpPr txBox="1"/>
          <p:nvPr/>
        </p:nvSpPr>
        <p:spPr>
          <a:xfrm>
            <a:off x="714141" y="8342106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역할 부여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앱 소개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핵심 목표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대상 고객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13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06. Prototype with Gen 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2C36F-5F4E-C53F-7143-0FC32EA68AE5}"/>
              </a:ext>
            </a:extLst>
          </p:cNvPr>
          <p:cNvSpPr txBox="1"/>
          <p:nvPr/>
        </p:nvSpPr>
        <p:spPr>
          <a:xfrm>
            <a:off x="679450" y="622300"/>
            <a:ext cx="10972800" cy="9502538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output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algn="l">
              <a:lnSpc>
                <a:spcPct val="149400"/>
              </a:lnSpc>
            </a:pPr>
            <a:r>
              <a:rPr lang="en-US" altLang="ko-KR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 </a:t>
            </a:r>
            <a:r>
              <a:rPr lang="ko-KR" altLang="en-US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브랜딩 요소</a:t>
            </a:r>
          </a:p>
          <a:p>
            <a:pPr algn="l">
              <a:lnSpc>
                <a:spcPct val="149400"/>
              </a:lnSpc>
            </a:pP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브랜드 스타일 가이드</a:t>
            </a:r>
          </a:p>
          <a:p>
            <a:pPr algn="l">
              <a:lnSpc>
                <a:spcPct val="149400"/>
              </a:lnSpc>
            </a:pP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	(…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생략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…)</a:t>
            </a:r>
          </a:p>
          <a:p>
            <a:pPr algn="l">
              <a:lnSpc>
                <a:spcPct val="149400"/>
              </a:lnSpc>
            </a:pPr>
            <a:r>
              <a:rPr lang="en-US" altLang="ko-KR" sz="15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	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타이포그래피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제목에 사용할 폰트는 깔끔하고 모던한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Roboto, Sans-serif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폰트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본문은 가독성이 좋은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Roboto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또는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Serif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폰트</a:t>
            </a:r>
          </a:p>
          <a:p>
            <a:pPr algn="l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	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색상 팔레트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 컬러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#0ACFB1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중심으로 보조 색상으로 흰색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(#FFFFFF),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어두운 회색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(#333333),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보조색으로 밝은 회색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(#F5F5F5)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</a:t>
            </a:r>
          </a:p>
          <a:p>
            <a:pPr algn="l">
              <a:lnSpc>
                <a:spcPct val="149400"/>
              </a:lnSpc>
            </a:pPr>
            <a:r>
              <a:rPr lang="en-US" altLang="ko-KR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2. </a:t>
            </a:r>
            <a:r>
              <a:rPr lang="ko-KR" altLang="en-US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레이아웃 및 그리드 시스템</a:t>
            </a:r>
          </a:p>
          <a:p>
            <a:pPr lvl="1">
              <a:lnSpc>
                <a:spcPct val="149400"/>
              </a:lnSpc>
            </a:pP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화면의 레이아웃 구조</a:t>
            </a:r>
          </a:p>
          <a:p>
            <a:pPr algn="l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	(…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생략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…)</a:t>
            </a:r>
          </a:p>
          <a:p>
            <a:pPr lvl="1">
              <a:lnSpc>
                <a:spcPct val="149400"/>
              </a:lnSpc>
            </a:pP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그리드 시스템</a:t>
            </a:r>
          </a:p>
          <a:p>
            <a:pPr lvl="1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- 6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컬럼 그리드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 화면은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6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컬럼 그리드 시스템을 사용하여 일관된 레이아웃을 유지</a:t>
            </a:r>
          </a:p>
          <a:p>
            <a:pPr lvl="1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여백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주요 요소 간의 여백은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16px,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주요 섹션 간의 여백은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32px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 설정</a:t>
            </a:r>
          </a:p>
          <a:p>
            <a:pPr lvl="1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균형 및 정렬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요소들은 좌우 중앙 정렬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텍스트는 좌측 정렬을 기본으로 사용</a:t>
            </a:r>
          </a:p>
          <a:p>
            <a:pPr algn="l">
              <a:lnSpc>
                <a:spcPct val="149400"/>
              </a:lnSpc>
            </a:pPr>
            <a:r>
              <a:rPr lang="en-US" altLang="ko-KR" sz="15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</a:t>
            </a:r>
            <a:r>
              <a:rPr lang="en-US" altLang="ko-KR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아이콘 및 그래픽 요소</a:t>
            </a:r>
          </a:p>
          <a:p>
            <a:pPr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아이콘 스타일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그래픽 일러스트레이션 스타일</a:t>
            </a:r>
          </a:p>
          <a:p>
            <a:pPr algn="l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	(…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생략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…)</a:t>
            </a:r>
          </a:p>
          <a:p>
            <a:pPr algn="l">
              <a:lnSpc>
                <a:spcPct val="149400"/>
              </a:lnSpc>
            </a:pPr>
            <a:r>
              <a:rPr lang="en-US" altLang="ko-KR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4. </a:t>
            </a:r>
            <a:r>
              <a:rPr lang="ko-KR" altLang="en-US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모션 및 인터랙션 디자인</a:t>
            </a:r>
          </a:p>
          <a:p>
            <a:pPr lvl="1">
              <a:lnSpc>
                <a:spcPct val="149400"/>
              </a:lnSpc>
            </a:pP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버튼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메뉴 등의 </a:t>
            </a:r>
            <a:r>
              <a:rPr lang="ko-KR" altLang="en-US" sz="15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호버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클릭 효과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화면 전환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스크롤 등의 애니메이션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인터랙션에 대한 시각적 반응</a:t>
            </a:r>
          </a:p>
          <a:p>
            <a:pPr algn="l">
              <a:lnSpc>
                <a:spcPct val="149400"/>
              </a:lnSpc>
            </a:pPr>
            <a:r>
              <a:rPr lang="en-US" altLang="ko-KR" sz="15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</a:t>
            </a:r>
            <a:r>
              <a:rPr lang="en-US" altLang="ko-KR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5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접근성 고려</a:t>
            </a:r>
          </a:p>
          <a:p>
            <a:pPr algn="l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색상 대비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폰트 크기 등 접근성 지침 준수</a:t>
            </a:r>
          </a:p>
          <a:p>
            <a:pPr algn="l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색상 대비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WCAG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지침에 따른 충분한 색상 대비 유지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텍스트와 배경 간의 명확한 대비</a:t>
            </a:r>
          </a:p>
          <a:p>
            <a:pPr algn="l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폰트 크기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최소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16px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이상의 폰트 크기 사용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가독성을 위해 라인 높이 충분히 설정</a:t>
            </a:r>
          </a:p>
          <a:p>
            <a:pPr algn="l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스크린 리더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키보드 네비게이션 등을 위한 디자인</a:t>
            </a:r>
          </a:p>
          <a:p>
            <a:pPr algn="l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	(…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생략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…)</a:t>
            </a:r>
          </a:p>
          <a:p>
            <a:pPr algn="l">
              <a:lnSpc>
                <a:spcPct val="149400"/>
              </a:lnSpc>
            </a:pPr>
            <a:endParaRPr lang="ko-KR" altLang="en-US" sz="15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이와 같은 가이드라인을 통해 사용자들이 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15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 </a:t>
            </a:r>
            <a:r>
              <a:rPr lang="ko-KR" altLang="en-US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앱을 통해 편리하고 즐거운 여행 경험을 할 수 있도록 디자인을 완성합니다</a:t>
            </a:r>
            <a:r>
              <a:rPr lang="en-US" altLang="ko-KR" sz="15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en-US" altLang="ko-KR" sz="150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FFE78-D230-C5CB-824D-40EDDDF8975F}"/>
              </a:ext>
            </a:extLst>
          </p:cNvPr>
          <p:cNvSpPr txBox="1"/>
          <p:nvPr/>
        </p:nvSpPr>
        <p:spPr>
          <a:xfrm>
            <a:off x="13030200" y="3581400"/>
            <a:ext cx="4660900" cy="388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ko-KR" altLang="en-US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① 브랜딩 요소</a:t>
            </a:r>
            <a:endParaRPr lang="en-US" altLang="ko-KR" sz="240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ctr">
              <a:lnSpc>
                <a:spcPct val="149400"/>
              </a:lnSpc>
            </a:pPr>
            <a:r>
              <a:rPr lang="ko-KR" altLang="en-US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② 레이아웃 및 그리드 시스템</a:t>
            </a:r>
            <a:endParaRPr lang="en-US" altLang="ko-KR" sz="2400" b="0" i="0" u="none" strike="noStrike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ctr">
              <a:lnSpc>
                <a:spcPct val="149400"/>
              </a:lnSpc>
            </a:pPr>
            <a:r>
              <a:rPr lang="ko-KR" altLang="en-US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③ 아이콘 및 그래픽 요소</a:t>
            </a:r>
            <a:endParaRPr lang="en-US" altLang="ko-KR" sz="2400" b="0" i="0" u="none" strike="noStrike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ctr">
              <a:lnSpc>
                <a:spcPct val="149400"/>
              </a:lnSpc>
            </a:pPr>
            <a:r>
              <a:rPr lang="ko-KR" altLang="en-US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④ 모션 및 인터랙션 디자인</a:t>
            </a:r>
            <a:endParaRPr lang="en-US" altLang="ko-KR" sz="2400" b="0" i="0" u="none" strike="noStrike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ctr">
              <a:lnSpc>
                <a:spcPct val="149400"/>
              </a:lnSpc>
            </a:pPr>
            <a:r>
              <a:rPr lang="ko-KR" altLang="en-US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⑤ 접근성 고려</a:t>
            </a:r>
            <a:endParaRPr lang="en-US" altLang="ko-KR" sz="2400" b="0" i="0" u="none" strike="noStrike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ctr">
              <a:lnSpc>
                <a:spcPct val="149400"/>
              </a:lnSpc>
            </a:pPr>
            <a:endParaRPr lang="en-US" altLang="ko-KR" sz="2400" b="0" i="0" u="none" strike="noStrike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ctr">
              <a:lnSpc>
                <a:spcPct val="149400"/>
              </a:lnSpc>
            </a:pPr>
            <a:r>
              <a:rPr lang="ko-KR" altLang="en-US" sz="22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대한 제안을 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output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으로 제시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8448AD-7EB4-0E9C-2D81-9BF27B1DBB97}"/>
              </a:ext>
            </a:extLst>
          </p:cNvPr>
          <p:cNvSpPr/>
          <p:nvPr/>
        </p:nvSpPr>
        <p:spPr>
          <a:xfrm>
            <a:off x="11906250" y="4991100"/>
            <a:ext cx="685800" cy="533400"/>
          </a:xfrm>
          <a:prstGeom prst="rightArrow">
            <a:avLst/>
          </a:prstGeom>
          <a:solidFill>
            <a:srgbClr val="0ACFB1"/>
          </a:solidFill>
          <a:ln>
            <a:solidFill>
              <a:srgbClr val="0ACF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60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4381500" y="406400"/>
            <a:ext cx="13906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48800" y="1473200"/>
            <a:ext cx="8650157" cy="793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600" b="0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연구진들이 기존 앱에서 개선한 대표적인 사항</a:t>
            </a:r>
            <a:r>
              <a:rPr lang="en-US" altLang="ko-KR" sz="2600" b="0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endParaRPr lang="ko-KR" altLang="en-US" sz="2400" b="0" i="0" u="none" strike="noStrike" dirty="0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ko-KR" altLang="en-US" sz="2400" i="0" u="none" strike="noStrike" dirty="0" err="1">
                <a:latin typeface="SpoqaHanSans-Bold" panose="020B0800000000000000" pitchFamily="50" charset="-127"/>
                <a:ea typeface="SpoqaHanSans-Bold" panose="020B0800000000000000" pitchFamily="50" charset="-127"/>
              </a:rPr>
              <a:t>네비게이션바</a:t>
            </a:r>
            <a:r>
              <a:rPr lang="ko-KR" altLang="en-US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구조 변경</a:t>
            </a:r>
            <a:r>
              <a:rPr lang="en-US" altLang="ko-KR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:</a:t>
            </a:r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국내여행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여행시작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해외여행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200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여행매거진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예약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마이페이지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1">
              <a:lnSpc>
                <a:spcPct val="149400"/>
              </a:lnSpc>
            </a:pPr>
            <a:endParaRPr lang="en-US" altLang="ko-KR" sz="1000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indent="-342900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en-US" altLang="ko-KR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일정</a:t>
            </a:r>
            <a:r>
              <a:rPr lang="en-US" altLang="ko-KR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  <a:r>
              <a:rPr lang="ko-KR" altLang="en-US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페이지</a:t>
            </a:r>
            <a:r>
              <a:rPr lang="en-US" altLang="ko-KR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: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상단메뉴의 범위를 줄이고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지도 영역 확대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일자간 이동 방식 변경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이동 수단 기입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 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기능 추가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장소별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운영 여부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’ 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표시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endParaRPr lang="en-US" altLang="ko-KR" sz="10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400" b="1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일정 추가</a:t>
            </a:r>
            <a:r>
              <a:rPr lang="en-US" altLang="ko-KR" sz="2400" b="1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  <a:r>
              <a:rPr lang="ko-KR" altLang="en-US" sz="2400" b="1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페이지</a:t>
            </a:r>
            <a:r>
              <a:rPr lang="en-US" altLang="ko-KR" sz="2400" b="1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자동 일정 생성  기능 추가</a:t>
            </a:r>
            <a:endParaRPr lang="en-US" altLang="ko-KR" sz="2200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endParaRPr lang="en-US" altLang="ko-KR" sz="10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en-US" altLang="ko-KR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일정 편집</a:t>
            </a:r>
            <a:r>
              <a:rPr lang="en-US" altLang="ko-KR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  <a:r>
              <a:rPr lang="ko-KR" altLang="en-US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페이지</a:t>
            </a:r>
            <a:r>
              <a:rPr lang="en-US" altLang="ko-KR" sz="240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: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대안 일정 생성 기능 추가</a:t>
            </a:r>
          </a:p>
        </p:txBody>
      </p:sp>
      <p:pic>
        <p:nvPicPr>
          <p:cNvPr id="43" name="최종 앱 시연 영상">
            <a:hlinkClick r:id="" action="ppaction://media"/>
            <a:extLst>
              <a:ext uri="{FF2B5EF4-FFF2-40B4-BE49-F238E27FC236}">
                <a16:creationId xmlns:a16="http://schemas.microsoft.com/office/drawing/2014/main" id="{BC5A1E60-FA9D-C84F-88F4-919CF8999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4073"/>
          <a:stretch/>
        </p:blipFill>
        <p:spPr>
          <a:xfrm>
            <a:off x="584200" y="1828800"/>
            <a:ext cx="8469443" cy="7226300"/>
          </a:xfrm>
          <a:prstGeom prst="rect">
            <a:avLst/>
          </a:prstGeom>
        </p:spPr>
      </p:pic>
      <p:sp>
        <p:nvSpPr>
          <p:cNvPr id="5" name="TextBox 41">
            <a:extLst>
              <a:ext uri="{FF2B5EF4-FFF2-40B4-BE49-F238E27FC236}">
                <a16:creationId xmlns:a16="http://schemas.microsoft.com/office/drawing/2014/main" id="{204FA3EC-E9D2-3B75-9E98-8FCCA830AC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01.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중간발표 돌아보기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755628DB-DCA5-07C9-E55E-986FD384BA40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06. Prototype with Gen 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B0667-2C1D-0C2E-17FE-2E128EB3083C}"/>
              </a:ext>
            </a:extLst>
          </p:cNvPr>
          <p:cNvSpPr txBox="1"/>
          <p:nvPr/>
        </p:nvSpPr>
        <p:spPr>
          <a:xfrm>
            <a:off x="736600" y="1404779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#3 </a:t>
            </a:r>
            <a:r>
              <a:rPr lang="ko-KR" altLang="en-US" sz="2600" err="1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네비게이션바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600" err="1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메뉴명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AAA2-01A5-1208-C2EC-75EB551BF2DC}"/>
              </a:ext>
            </a:extLst>
          </p:cNvPr>
          <p:cNvSpPr txBox="1"/>
          <p:nvPr/>
        </p:nvSpPr>
        <p:spPr>
          <a:xfrm>
            <a:off x="9829800" y="1921324"/>
            <a:ext cx="8153400" cy="7425174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현재의 네비게이션 메뉴 이름들은 기능을 잘 반영하고 있지만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사용자들이 직관적으로 이해하고 접근하기 쉽게 더 간결하고 명확하게 개선할 여지가 있습니다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제안하는 </a:t>
            </a:r>
            <a:r>
              <a:rPr lang="ko-KR" altLang="en-US" sz="200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메뉴명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</a:t>
            </a: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1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매거진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: 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여행매거진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은 콘텐츠의 성격을 잘 반영하고 있으나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좀 더 직관적이고 짧은 이름으로 개선할 수 있습니다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 -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예약 ​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여행예약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은 주요 기능을 잘 설명하지만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간단히 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예약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으로 줄일 수</a:t>
            </a: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              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있습니다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 ​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여행일정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은 여행 계획과 관련된 기능을 명확히 설명합니다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-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 정보 ​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마이페이지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는 개인화된 페이지를 의미하지만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더 짧고 직관적인 이름으로 변경 가능합니다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이러한 변경을 통해 네비게이션 메뉴가 더 직관적이고 사용자가 쉽게 접근할 수 있게 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8936-9F34-AAA9-57F1-73BA9F00450A}"/>
              </a:ext>
            </a:extLst>
          </p:cNvPr>
          <p:cNvSpPr txBox="1"/>
          <p:nvPr/>
        </p:nvSpPr>
        <p:spPr>
          <a:xfrm>
            <a:off x="736600" y="3312918"/>
            <a:ext cx="8864600" cy="4675382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페이지별로 담긴 컨텐츠를 보고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네비게이션바의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메뉴명을 정해주세요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# 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output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 들어갈 내용</a:t>
            </a: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현재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네비게이션바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이름에 대한 평가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제안하는 </a:t>
            </a:r>
            <a:r>
              <a:rPr lang="ko-KR" altLang="en-US" sz="20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메뉴명</a:t>
            </a: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ko-KR" altLang="en-US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여행매거진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전체 여행지 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best10, 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인기 도시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인기 여행기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여행예약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여행상품 예약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저장된 여행지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최근 본 여행지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여행일정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지난 여행 일정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일정 생성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일정 편집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마이페이지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 저장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 리뷰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 여행기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내가 다녀온 여행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 예약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오프라인 가이드</a:t>
            </a: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CDF77A0-4464-DA99-53BA-6DCA86A1FCD0}"/>
              </a:ext>
            </a:extLst>
          </p:cNvPr>
          <p:cNvSpPr txBox="1"/>
          <p:nvPr/>
        </p:nvSpPr>
        <p:spPr>
          <a:xfrm>
            <a:off x="736600" y="8115300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페이지명 </a:t>
            </a:r>
            <a:r>
              <a:rPr lang="en-US" altLang="ko-KR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페이지별 컨텐츠 </a:t>
            </a:r>
            <a:r>
              <a:rPr lang="en-US" altLang="ko-KR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출력 형식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285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755628DB-DCA5-07C9-E55E-986FD384BA40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06. Prototype with Gen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AAA2-01A5-1208-C2EC-75EB551BF2DC}"/>
              </a:ext>
            </a:extLst>
          </p:cNvPr>
          <p:cNvSpPr txBox="1"/>
          <p:nvPr/>
        </p:nvSpPr>
        <p:spPr>
          <a:xfrm>
            <a:off x="9283700" y="1461006"/>
            <a:ext cx="8153400" cy="7885492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페이지에 더 많은 콘텐츠를 담기 위해 다음과 같은 변경 사항을 제안합니다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 </a:t>
            </a:r>
            <a:r>
              <a:rPr lang="ko-KR" altLang="en-US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 타이틀 생략​</a:t>
            </a: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상단의 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"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매거진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"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타이틀을 제거하여 추가 공간을 확보합니다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2. </a:t>
            </a:r>
            <a:r>
              <a:rPr lang="ko-KR" altLang="en-US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네비게이션 바 이름 명확화​</a:t>
            </a: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네비게이션 바의 각 아이콘 아래에 텍스트 레이블을 추가하여 사용자들이 각 아이콘의 기능을    쉽게 이해할 수 있도록 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예를 들어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"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홈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", "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예약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", "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", "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마이페이지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"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등으로 표시합니다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3. </a:t>
            </a:r>
            <a:r>
              <a:rPr lang="ko-KR" altLang="en-US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현재 페이지 위치 색 구분​</a:t>
            </a: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현재 페이지를 표시하는 네비게이션 바의 아이콘이나 텍스트 레이블을 강조 색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녹색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으로 변경합니다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기존에 현재 페이지를 점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(.)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으로 표시한 것을 강조 색으로 변경하여 사용자가 현재 어느 페이지에 있는지 쉽게 알 수 있도록 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이렇게 변경하면 페이지 상단의 여유 공간을 활용</a:t>
            </a: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8936-9F34-AAA9-57F1-73BA9F00450A}"/>
              </a:ext>
            </a:extLst>
          </p:cNvPr>
          <p:cNvSpPr txBox="1"/>
          <p:nvPr/>
        </p:nvSpPr>
        <p:spPr>
          <a:xfrm>
            <a:off x="850900" y="3009900"/>
            <a:ext cx="6769100" cy="6051144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페이지에 더 많은 컨텐츠를 담기 위해 어떤 것을 변경해야 할까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?</a:t>
            </a: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                                       </a:t>
            </a: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DBD3280-D391-6E24-7503-7B464E9E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87441"/>
            <a:ext cx="2134798" cy="47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8CDA7FB2-96F3-21BE-A287-59D3C26FA611}"/>
              </a:ext>
            </a:extLst>
          </p:cNvPr>
          <p:cNvSpPr txBox="1"/>
          <p:nvPr/>
        </p:nvSpPr>
        <p:spPr>
          <a:xfrm>
            <a:off x="876300" y="9113819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 사진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수정 요구사항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E6F1E-67A2-5669-4AD6-5BE68CECDF74}"/>
              </a:ext>
            </a:extLst>
          </p:cNvPr>
          <p:cNvSpPr txBox="1"/>
          <p:nvPr/>
        </p:nvSpPr>
        <p:spPr>
          <a:xfrm>
            <a:off x="736600" y="1404779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#4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 구조</a:t>
            </a:r>
          </a:p>
        </p:txBody>
      </p:sp>
    </p:spTree>
    <p:extLst>
      <p:ext uri="{BB962C8B-B14F-4D97-AF65-F5344CB8AC3E}">
        <p14:creationId xmlns:p14="http://schemas.microsoft.com/office/powerpoint/2010/main" val="1206777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755628DB-DCA5-07C9-E55E-986FD384BA40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06. Prototype with Gen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AAA2-01A5-1208-C2EC-75EB551BF2DC}"/>
              </a:ext>
            </a:extLst>
          </p:cNvPr>
          <p:cNvSpPr txBox="1"/>
          <p:nvPr/>
        </p:nvSpPr>
        <p:spPr>
          <a:xfrm>
            <a:off x="9420459" y="2127974"/>
            <a:ext cx="8153400" cy="6968318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  <a:p>
            <a:pPr algn="l">
              <a:lnSpc>
                <a:spcPct val="149400"/>
              </a:lnSpc>
            </a:pP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(…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생략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…)</a:t>
            </a: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최종 디자인 예시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</a:t>
            </a: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----------------------------------------------</a:t>
            </a: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제주 </a:t>
            </a:r>
            <a:r>
              <a:rPr lang="ko-KR" altLang="en-US" sz="200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아르떼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뮤지엄 입장권 ​</a:t>
            </a: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★★★★★ 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4.5 (2,000) ​</a:t>
            </a:r>
          </a:p>
          <a:p>
            <a:pPr algn="l"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10,000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 ​</a:t>
            </a: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미디어 아트의 시각적 황홀함을 경험해보세요 ​</a:t>
            </a:r>
          </a:p>
          <a:p>
            <a:pPr>
              <a:lnSpc>
                <a:spcPct val="149400"/>
              </a:lnSpc>
            </a:pP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----------------------------------------------</a:t>
            </a:r>
          </a:p>
          <a:p>
            <a:pPr algn="l">
              <a:lnSpc>
                <a:spcPct val="149400"/>
              </a:lnSpc>
            </a:pP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이런 형태로 구성하면 사용자가 상품에 대한 정보를 한눈에 쉽게 파악할 수 있고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별점과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가격 정보를 빠르게 확인할 수 있어 더 효율적일 것입니다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2AF91C-AFB8-EA27-0A6F-562AB609E595}"/>
              </a:ext>
            </a:extLst>
          </p:cNvPr>
          <p:cNvGrpSpPr/>
          <p:nvPr/>
        </p:nvGrpSpPr>
        <p:grpSpPr>
          <a:xfrm>
            <a:off x="825500" y="3366202"/>
            <a:ext cx="7861300" cy="5133970"/>
            <a:chOff x="1247775" y="3645602"/>
            <a:chExt cx="7861300" cy="5133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88936-9F34-AAA9-57F1-73BA9F00450A}"/>
                </a:ext>
              </a:extLst>
            </p:cNvPr>
            <p:cNvSpPr txBox="1"/>
            <p:nvPr/>
          </p:nvSpPr>
          <p:spPr>
            <a:xfrm>
              <a:off x="1247775" y="3645602"/>
              <a:ext cx="7861300" cy="5133970"/>
            </a:xfrm>
            <a:prstGeom prst="rect">
              <a:avLst/>
            </a:prstGeom>
            <a:solidFill>
              <a:srgbClr val="F2FCFB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l">
                <a:lnSpc>
                  <a:spcPct val="149400"/>
                </a:lnSpc>
              </a:pPr>
              <a:r>
                <a:rPr lang="en-US" altLang="ko-KR" sz="2600" b="0" i="0" u="none" strike="noStrike">
                  <a:solidFill>
                    <a:srgbClr val="393939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[input]</a:t>
              </a:r>
            </a:p>
            <a:p>
              <a:pPr algn="l">
                <a:lnSpc>
                  <a:spcPct val="149400"/>
                </a:lnSpc>
              </a:pP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여행상품에 대한 프로토타입을 제작하고 있어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현재는 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'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여행상품 이름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상품의 가격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관련 키워드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2000" err="1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설명글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'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의 내용이 </a:t>
              </a:r>
              <a:r>
                <a:rPr lang="ko-KR" altLang="en-US" sz="2000" err="1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들어가있는데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2000" err="1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별점을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어디에 추가하면 좋을까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? 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그리고 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'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여행상품 이름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상품의 가격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관련 키워드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2000" err="1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설명글</a:t>
              </a:r>
              <a:r>
                <a:rPr lang="en-US" altLang="ko-KR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' 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중에서 빼도 될 것 </a:t>
              </a:r>
              <a:r>
                <a:rPr lang="ko-KR" altLang="en-US" sz="2000" err="1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같은게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2000" err="1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뭔지</a:t>
              </a:r>
              <a:r>
                <a:rPr lang="ko-KR" altLang="en-US" sz="2000">
                  <a:solidFill>
                    <a:srgbClr val="393939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알려줘​</a:t>
              </a:r>
              <a:endPara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 algn="l">
                <a:lnSpc>
                  <a:spcPct val="149400"/>
                </a:lnSpc>
              </a:pPr>
              <a:endPara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 algn="l">
                <a:lnSpc>
                  <a:spcPct val="149400"/>
                </a:lnSpc>
              </a:pPr>
              <a:endPara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 algn="l">
                <a:lnSpc>
                  <a:spcPct val="149400"/>
                </a:lnSpc>
              </a:pPr>
              <a:endPara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 algn="l">
                <a:lnSpc>
                  <a:spcPct val="149400"/>
                </a:lnSpc>
              </a:pPr>
              <a:endPara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 algn="l">
                <a:lnSpc>
                  <a:spcPct val="149400"/>
                </a:lnSpc>
              </a:pPr>
              <a:endPara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 algn="l">
                <a:lnSpc>
                  <a:spcPct val="149400"/>
                </a:lnSpc>
              </a:pPr>
              <a:endPara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D68B2472-0BD4-AA90-CA06-DA2D17154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587" y="6362701"/>
              <a:ext cx="4875213" cy="1924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8C95F60A-42B9-ACE9-A83A-527104CEB9E7}"/>
              </a:ext>
            </a:extLst>
          </p:cNvPr>
          <p:cNvSpPr txBox="1"/>
          <p:nvPr/>
        </p:nvSpPr>
        <p:spPr>
          <a:xfrm>
            <a:off x="849430" y="8600993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 사진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수정 요구사항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CD571-89FF-ED89-DED4-8902B014E60E}"/>
              </a:ext>
            </a:extLst>
          </p:cNvPr>
          <p:cNvSpPr txBox="1"/>
          <p:nvPr/>
        </p:nvSpPr>
        <p:spPr>
          <a:xfrm>
            <a:off x="736600" y="1404779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#5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컨텐츠의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517775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755628DB-DCA5-07C9-E55E-986FD384BA40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06. Prototype with Gen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AAA2-01A5-1208-C2EC-75EB551BF2DC}"/>
              </a:ext>
            </a:extLst>
          </p:cNvPr>
          <p:cNvSpPr txBox="1"/>
          <p:nvPr/>
        </p:nvSpPr>
        <p:spPr>
          <a:xfrm>
            <a:off x="8305800" y="876300"/>
            <a:ext cx="9356162" cy="8800935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  <a:endParaRPr lang="ko-KR" altLang="en-US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페이지에 더 많은 콘텐츠를 담기 위해 다음과 같은 변경 사항을 제안합니다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</a:t>
            </a:r>
          </a:p>
          <a:p>
            <a:pPr algn="l">
              <a:lnSpc>
                <a:spcPct val="149400"/>
              </a:lnSpc>
            </a:pP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 </a:t>
            </a:r>
            <a:r>
              <a:rPr lang="ko-KR" altLang="en-US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입력 순서 안내</a:t>
            </a: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​</a:t>
            </a: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 입력 필드에 번호를 매기고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입력 순서를 안내합니다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예를 들어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"1.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목적지 입력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", "2.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출발일 선택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", "3.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도착일 선택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"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처럼 표시합니다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1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2. </a:t>
            </a:r>
            <a:r>
              <a:rPr lang="ko-KR" altLang="en-US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필드 강조</a:t>
            </a: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</a:t>
            </a:r>
            <a:endParaRPr lang="ko-KR" altLang="en-US" sz="2000" b="1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입력해야 하는 필드에 순서대로 테두리에 색 포인트를 줍니다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예를 들어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현재 입력해야 하는 필드는 파란색 테두리를 주고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입력이 완료되면 녹색으로 변경하는 식입니다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1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3. </a:t>
            </a:r>
            <a:r>
              <a:rPr lang="ko-KR" altLang="en-US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입력 체크</a:t>
            </a: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​</a:t>
            </a: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 필드 입력 후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해당 필드가 정상적으로 입력되었는지 체크하는 기능을 추가합니다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잘못된 입력이 있을 경우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사용자에게 오류 메시지를 표시합니다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1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4. </a:t>
            </a:r>
            <a:r>
              <a:rPr lang="ko-KR" altLang="en-US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비활성화 처리</a:t>
            </a: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</a:t>
            </a:r>
            <a:endParaRPr lang="ko-KR" altLang="en-US" sz="2000" b="1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필수 입력 필드가 모두 입력되기 전까지 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 생성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버튼을 비활성화 상태로 유지합니다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모든 필드가 입력된 후에만 버튼이 활성화되도록 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1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5. </a:t>
            </a:r>
            <a:r>
              <a:rPr lang="ko-KR" altLang="en-US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필드 간 이동</a:t>
            </a:r>
            <a:r>
              <a:rPr lang="en-US" altLang="ko-KR" sz="20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</a:t>
            </a:r>
            <a:endParaRPr lang="ko-KR" altLang="en-US" sz="2000" b="1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한 필드를 입력 완료하면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자동으로 다음 필드로 포커스가 이동하도록 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예를 들어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목적지 입력이 완료되면 출발일 필드로 포커스가 자동으로 이동합니다</a:t>
            </a:r>
            <a:r>
              <a:rPr lang="en-US" altLang="ko-KR" sz="20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  <a:endParaRPr lang="en-US" altLang="ko-KR" sz="200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8936-9F34-AAA9-57F1-73BA9F00450A}"/>
              </a:ext>
            </a:extLst>
          </p:cNvPr>
          <p:cNvSpPr txBox="1"/>
          <p:nvPr/>
        </p:nvSpPr>
        <p:spPr>
          <a:xfrm>
            <a:off x="834462" y="2999272"/>
            <a:ext cx="6769100" cy="6051144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해당 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일정생성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' </a:t>
            </a:r>
            <a:r>
              <a:rPr lang="ko-KR" altLang="en-US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페이지에서 사용자의 오류를 예방할 수 있는 방법을 제안해줘</a:t>
            </a: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20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0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3F31D66D-176A-22FA-C9D4-C5FEAD9D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450" y="4076700"/>
            <a:ext cx="249160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671648D-D81C-4EBC-D10D-12DED20C44CE}"/>
              </a:ext>
            </a:extLst>
          </p:cNvPr>
          <p:cNvSpPr txBox="1"/>
          <p:nvPr/>
        </p:nvSpPr>
        <p:spPr>
          <a:xfrm>
            <a:off x="859862" y="9233145"/>
            <a:ext cx="84074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 사진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수정 요구사항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2DE57-A1CE-83A1-17E2-6DBD7BEBA013}"/>
              </a:ext>
            </a:extLst>
          </p:cNvPr>
          <p:cNvSpPr txBox="1"/>
          <p:nvPr/>
        </p:nvSpPr>
        <p:spPr>
          <a:xfrm>
            <a:off x="736600" y="1404779"/>
            <a:ext cx="40640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#6 </a:t>
            </a:r>
            <a:r>
              <a:rPr lang="ko-KR" altLang="en-US" sz="26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오류 예방 방법</a:t>
            </a:r>
          </a:p>
        </p:txBody>
      </p:sp>
    </p:spTree>
    <p:extLst>
      <p:ext uri="{BB962C8B-B14F-4D97-AF65-F5344CB8AC3E}">
        <p14:creationId xmlns:p14="http://schemas.microsoft.com/office/powerpoint/2010/main" val="140162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755628DB-DCA5-07C9-E55E-986FD384BA40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06. Prototype with Gen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AB33B-680F-9B0D-BB17-CF549E4A30A4}"/>
              </a:ext>
            </a:extLst>
          </p:cNvPr>
          <p:cNvSpPr txBox="1"/>
          <p:nvPr/>
        </p:nvSpPr>
        <p:spPr>
          <a:xfrm>
            <a:off x="736600" y="9786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[Gen AI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활용한 최종 프로토타입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pic>
        <p:nvPicPr>
          <p:cNvPr id="5" name="기말 프로토타입">
            <a:hlinkClick r:id="" action="ppaction://media"/>
            <a:extLst>
              <a:ext uri="{FF2B5EF4-FFF2-40B4-BE49-F238E27FC236}">
                <a16:creationId xmlns:a16="http://schemas.microsoft.com/office/drawing/2014/main" id="{4EABA2C8-987A-6168-4D1B-BEF62E8A7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800" y="1804591"/>
            <a:ext cx="14357350" cy="80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9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4073628" y="4307213"/>
            <a:ext cx="5070371" cy="27190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컬럼 그리드 레이아웃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padding 20px</a:t>
            </a: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가장 작은 폰트의 크기 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7pt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07. Prototype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EEDA8-FA97-E381-E1CB-7E5732B8CC34}"/>
              </a:ext>
            </a:extLst>
          </p:cNvPr>
          <p:cNvSpPr txBox="1"/>
          <p:nvPr/>
        </p:nvSpPr>
        <p:spPr>
          <a:xfrm>
            <a:off x="14208861" y="4363813"/>
            <a:ext cx="4353028" cy="24475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6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컬럼 그리드 레이아웃</a:t>
            </a:r>
            <a:endParaRPr lang="en-US" altLang="ko-KR" sz="22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padding 16px</a:t>
            </a: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가장 작은 폰트의 크기 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12pt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890A0-5807-2673-8160-2E105FC6FFF3}"/>
              </a:ext>
            </a:extLst>
          </p:cNvPr>
          <p:cNvSpPr txBox="1"/>
          <p:nvPr/>
        </p:nvSpPr>
        <p:spPr>
          <a:xfrm>
            <a:off x="596900" y="850490"/>
            <a:ext cx="55753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모든 페이지에 대한 변경사항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660F2-5FA0-3648-B70C-215A04482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40"/>
          <a:stretch/>
        </p:blipFill>
        <p:spPr>
          <a:xfrm>
            <a:off x="10648728" y="2394626"/>
            <a:ext cx="3355885" cy="63615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E90DF7-204D-FA02-7848-371EE6A8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2381926"/>
            <a:ext cx="3250798" cy="641129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0EB5477-8501-DA29-0721-092FE950577D}"/>
              </a:ext>
            </a:extLst>
          </p:cNvPr>
          <p:cNvSpPr/>
          <p:nvPr/>
        </p:nvSpPr>
        <p:spPr>
          <a:xfrm>
            <a:off x="8509986" y="4444575"/>
            <a:ext cx="1268027" cy="1143000"/>
          </a:xfrm>
          <a:prstGeom prst="rightArrow">
            <a:avLst/>
          </a:prstGeom>
          <a:solidFill>
            <a:srgbClr val="0ACFB1"/>
          </a:solidFill>
          <a:ln>
            <a:solidFill>
              <a:srgbClr val="0ACF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poqaHanSans-Regular" panose="020B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B4421-6B04-4CAB-1D6D-C9145DCF2CCF}"/>
              </a:ext>
            </a:extLst>
          </p:cNvPr>
          <p:cNvSpPr txBox="1"/>
          <p:nvPr/>
        </p:nvSpPr>
        <p:spPr>
          <a:xfrm>
            <a:off x="7873672" y="5741980"/>
            <a:ext cx="2540654" cy="112986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49400"/>
              </a:lnSpc>
            </a:pPr>
            <a:r>
              <a:rPr lang="ko-KR" altLang="en-US" sz="2600" b="0" i="0" u="none" strike="noStrike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많은 컨텐츠 포함 </a:t>
            </a:r>
            <a:r>
              <a:rPr lang="en-US" altLang="ko-KR" sz="2600" b="0" i="0" u="none" strike="noStrike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&amp; </a:t>
            </a:r>
            <a:r>
              <a:rPr lang="ko-KR" altLang="en-US" sz="2600" b="0" i="0" u="none" strike="noStrike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가시성 확대</a:t>
            </a:r>
          </a:p>
        </p:txBody>
      </p:sp>
    </p:spTree>
    <p:extLst>
      <p:ext uri="{BB962C8B-B14F-4D97-AF65-F5344CB8AC3E}">
        <p14:creationId xmlns:p14="http://schemas.microsoft.com/office/powerpoint/2010/main" val="3214430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4835628" y="4289120"/>
            <a:ext cx="3429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모든 버튼이 활성화되며 오류 발생 가능성이 큼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07. Prototype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27650" name="Picture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EE95366-ABC8-E486-30F5-DF8D884AE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74519"/>
            <a:ext cx="3571772" cy="778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F5AFB2B-FE59-FD36-B13E-4655AE00F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752190"/>
            <a:ext cx="3581400" cy="77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EEDA8-FA97-E381-E1CB-7E5732B8CC34}"/>
              </a:ext>
            </a:extLst>
          </p:cNvPr>
          <p:cNvSpPr txBox="1"/>
          <p:nvPr/>
        </p:nvSpPr>
        <p:spPr>
          <a:xfrm>
            <a:off x="13566672" y="4454220"/>
            <a:ext cx="4353028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이메일과 비밀번호를 입력하지 않으면 로그인 버튼 비활성화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890A0-5807-2673-8160-2E105FC6FFF3}"/>
              </a:ext>
            </a:extLst>
          </p:cNvPr>
          <p:cNvSpPr txBox="1"/>
          <p:nvPr/>
        </p:nvSpPr>
        <p:spPr>
          <a:xfrm>
            <a:off x="596900" y="850490"/>
            <a:ext cx="3429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로그인 페이지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054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1295400" y="7078904"/>
            <a:ext cx="10090356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모든 아이콘에 동일한 색상 사용​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선택된 메뉴명을 ‘⦁’로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아이콘 내부를 메인 컬러로 채움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07. Prototype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EEDA8-FA97-E381-E1CB-7E5732B8CC34}"/>
              </a:ext>
            </a:extLst>
          </p:cNvPr>
          <p:cNvSpPr txBox="1"/>
          <p:nvPr/>
        </p:nvSpPr>
        <p:spPr>
          <a:xfrm>
            <a:off x="9670944" y="7078904"/>
            <a:ext cx="8686800" cy="30455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평상시엔 아이콘이 회색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선택된 상태에서는 포인트 컬러​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선택된 메뉴명의 이름을 유지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890A0-5807-2673-8160-2E105FC6FFF3}"/>
              </a:ext>
            </a:extLst>
          </p:cNvPr>
          <p:cNvSpPr txBox="1"/>
          <p:nvPr/>
        </p:nvSpPr>
        <p:spPr>
          <a:xfrm>
            <a:off x="596900" y="850490"/>
            <a:ext cx="3429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네비게이션 바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33794" name="Picture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0B94B33-F329-9996-6A9D-BBEA70318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"/>
          <a:stretch/>
        </p:blipFill>
        <p:spPr bwMode="auto">
          <a:xfrm>
            <a:off x="1282700" y="2743200"/>
            <a:ext cx="6515100" cy="38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9B0580A-669C-5A1A-A026-CE7C79D9D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8"/>
          <a:stretch/>
        </p:blipFill>
        <p:spPr bwMode="auto">
          <a:xfrm>
            <a:off x="9829800" y="2498150"/>
            <a:ext cx="5988156" cy="43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74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20972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4174039" y="4072218"/>
            <a:ext cx="4898022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처음부터 일정 생성 버튼이 활성화 되어있어 오류 발생 가능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07. Prototype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EEDA8-FA97-E381-E1CB-7E5732B8CC34}"/>
              </a:ext>
            </a:extLst>
          </p:cNvPr>
          <p:cNvSpPr txBox="1"/>
          <p:nvPr/>
        </p:nvSpPr>
        <p:spPr>
          <a:xfrm>
            <a:off x="12661622" y="3299250"/>
            <a:ext cx="5473978" cy="46153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  <a:endParaRPr lang="en-US" altLang="ko-KR" sz="2600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342900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입력 순서에 대해 필드에 순서대로 테두리에 색 포인트를 줌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필수 입력사항에 대해 별표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(*)</a:t>
            </a:r>
            <a:r>
              <a:rPr lang="ko-KR" altLang="en-US" sz="22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표시</a:t>
            </a:r>
            <a:endParaRPr lang="en-US" altLang="ko-KR" sz="22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 생성 버튼이 처음엔 비활성화 처리였다가 필수 입력사항이 모두 입력되면 활성화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890A0-5807-2673-8160-2E105FC6FFF3}"/>
              </a:ext>
            </a:extLst>
          </p:cNvPr>
          <p:cNvSpPr txBox="1"/>
          <p:nvPr/>
        </p:nvSpPr>
        <p:spPr>
          <a:xfrm>
            <a:off x="596900" y="850490"/>
            <a:ext cx="3429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일정 생성 페이지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35842" name="Picture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CB2E691-FACC-D761-C329-3C183D6F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55" y="2037044"/>
            <a:ext cx="3051761" cy="664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9FA7C34-EB6B-7EFD-5078-3DAB29EDF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037045"/>
            <a:ext cx="3429000" cy="676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41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1295400" y="7078904"/>
            <a:ext cx="6400800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별점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수와 무관하게 무조건 별 아이콘은 하나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리뷰의 개수를 알 수 없음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07. Prototype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EEDA8-FA97-E381-E1CB-7E5732B8CC34}"/>
              </a:ext>
            </a:extLst>
          </p:cNvPr>
          <p:cNvSpPr txBox="1"/>
          <p:nvPr/>
        </p:nvSpPr>
        <p:spPr>
          <a:xfrm>
            <a:off x="9982200" y="7078904"/>
            <a:ext cx="8686800" cy="30455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 b="0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 dirty="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별점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수별로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별 아이콘을 삽입 ➡️ 보다 직관적​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리뷰의 개수를 알 수 있어 신뢰성이 높아짐​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상품에 대한 부가설명 포함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890A0-5807-2673-8160-2E105FC6FFF3}"/>
              </a:ext>
            </a:extLst>
          </p:cNvPr>
          <p:cNvSpPr txBox="1"/>
          <p:nvPr/>
        </p:nvSpPr>
        <p:spPr>
          <a:xfrm>
            <a:off x="596900" y="850490"/>
            <a:ext cx="3429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장소 추가 페이지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36869" name="Picture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65FE78F-83A2-7078-E468-CB62FD24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653890"/>
            <a:ext cx="5410200" cy="356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36B40D-1C01-BB4D-5E27-F8AE006E3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731798"/>
            <a:ext cx="6248400" cy="21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0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27548D-12D0-2814-9C98-8B01AA2220CD}"/>
              </a:ext>
            </a:extLst>
          </p:cNvPr>
          <p:cNvSpPr/>
          <p:nvPr/>
        </p:nvSpPr>
        <p:spPr>
          <a:xfrm>
            <a:off x="485140" y="2894899"/>
            <a:ext cx="8664956" cy="6225331"/>
          </a:xfrm>
          <a:prstGeom prst="rect">
            <a:avLst/>
          </a:prstGeom>
          <a:solidFill>
            <a:srgbClr val="F2FC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poqaHanSans-Regular" panose="020B05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FBF051-081D-AA81-0DD2-C5887382DCC0}"/>
              </a:ext>
            </a:extLst>
          </p:cNvPr>
          <p:cNvSpPr/>
          <p:nvPr/>
        </p:nvSpPr>
        <p:spPr>
          <a:xfrm>
            <a:off x="9359900" y="2894899"/>
            <a:ext cx="8664956" cy="7124700"/>
          </a:xfrm>
          <a:prstGeom prst="rect">
            <a:avLst/>
          </a:prstGeom>
          <a:solidFill>
            <a:srgbClr val="F2FC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poqaHanSans-Regular" panose="020B0500000000000000" pitchFamily="50" charset="-127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686300" y="406400"/>
            <a:ext cx="13906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페르소나 제작을 위해 사용한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Gen AI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툴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페르소나 </a:t>
            </a:r>
            <a:r>
              <a:rPr lang="ko-KR" altLang="en-US" sz="2400" b="0" i="0" u="none" strike="noStrike" err="1">
                <a:latin typeface="SpoqaHanSans-Bold" panose="020B0800000000000000" pitchFamily="50" charset="-127"/>
                <a:ea typeface="SpoqaHanSans-Bold" panose="020B0800000000000000" pitchFamily="50" charset="-127"/>
              </a:rPr>
              <a:t>챗봇</a:t>
            </a:r>
            <a:r>
              <a:rPr lang="en-US" altLang="ko-KR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(ChatGPT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페르소나 제작을 위해 존재하는 </a:t>
            </a:r>
            <a:r>
              <a:rPr lang="ko-KR" altLang="en-US" sz="24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챗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GPT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4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프롬포트</a:t>
            </a:r>
            <a:endParaRPr lang="en-US" altLang="ko-KR" sz="2400" b="0" i="0" u="none" strike="noStrike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/>
              </a:rPr>
              <a:t>02. </a:t>
            </a:r>
            <a:r>
              <a:rPr lang="en-US" altLang="ko-KR" sz="30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Persona with Gen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B89E3-632E-2460-8A75-C8C3D3E6E54D}"/>
              </a:ext>
            </a:extLst>
          </p:cNvPr>
          <p:cNvSpPr txBox="1"/>
          <p:nvPr/>
        </p:nvSpPr>
        <p:spPr>
          <a:xfrm>
            <a:off x="510540" y="2894899"/>
            <a:ext cx="8483600" cy="6135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당신은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년 차 마케팅 매니저입니다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주로 인터뷰 데이터를 기반으로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UX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프로젝트의 페르소나를 개발합니다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아래는 </a:t>
            </a: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앱에 대한 설명입니다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앱의 사용자에 대한 페르소나를 제작해주세요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1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트리플은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한마디로 여행 가이드 애플리케이션입니다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트리플은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명소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숙소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레스토랑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경로 등 여행을 떠날 때 필요한 모든 것을 추천해 줍니다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사용자는 추천을 기반으로 항공편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숙박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티켓을 예약하고 목록까지 작성할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수첩이나 체크리스트와 같은 기능도 있어 다른 앱을 거치지 않고도 한 번에 많은 것을 기록할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트리플은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목적지의 날씨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교통 정보도 제공합니다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물론 이러한 서비스는 국내에만 국한되지 않습니다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통화 변환과 현지 언어 번역 기능이 있어 해외에서도 사용할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또한 사용자는 리뷰와 평가를 통해 여행 경험을 서로 공유할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사용자는 많은 정보가 담긴 자신만의 여행 일정을 추가하고 지도에서 확인할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 모든 기능은 혼자가 아닌 여행 동반자와 함께 공유하고 사용할 수 있도록 설계되었습니다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위의 내용을 바탕으로 페르소나를 만들어주세요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한국어로 답변해 주세요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b="1">
                <a:solidFill>
                  <a:srgbClr val="0ACFB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#</a:t>
            </a:r>
            <a:r>
              <a:rPr lang="ko-KR" altLang="en-US" sz="1100" b="1">
                <a:solidFill>
                  <a:srgbClr val="0ACFB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출력 형식​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나이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나이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], [MBTI]​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인생목표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인생 좌우명과 목표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직업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직업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직업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취미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취미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성격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성격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스타일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스타일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].​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이용 동기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이용 동기에 대한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가지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사용 동기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불만 사항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해당 서비스를 이용하면서 느낀 어려움에 대한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가지 설명 ​서비스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]]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필요성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필요성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이용에 필요한 요청 사항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가지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].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시나리오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서비스를 이용하는 시나리오를 최대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1000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  <a:endParaRPr lang="ko-KR" altLang="en-US" sz="11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0C95E-A954-A4CE-2572-CB7CE505DC8A}"/>
              </a:ext>
            </a:extLst>
          </p:cNvPr>
          <p:cNvSpPr txBox="1"/>
          <p:nvPr/>
        </p:nvSpPr>
        <p:spPr>
          <a:xfrm>
            <a:off x="9490456" y="2894899"/>
            <a:ext cx="8534400" cy="7354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[output]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김준호​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나이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35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세​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남성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INFJ​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인생목표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"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작은 것에서 행복을 찾고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세상을 여행하며 다양한 문화를 경험하는 것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."​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직업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IT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회사 마케팅 매니저​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취미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러닝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하이킹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사진 촬영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새로운 레스토랑 탐방​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성격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조용하고 분석적이며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타인에 대한 공감 능력이 뛰어나고 계획적인 성격​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스타일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철저한 계획을 세우지만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현지에서 새로운 경험을 즐기고 유연하게 일정 조정 가능​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이용 동기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다양한 여행 정보를 한 곳에서 확인하고 싶어서​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경로와 명소 추천을 통해 시간을 절약하고 싶어서​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편리하게 항공편과 숙박을 예약하고 싶어서​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동반자와 정보를 쉽게 공유하기 위해서​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현지 날씨와 교통 정보를 실시간으로 확인하고 싶어서​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불만 사항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데이터가 너무 많아 필요한 정보를 찾기 어려운 경우가 있음​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앱 내에서 일부 기능이 복잡하게 설계되어 있어 사용이 불편함​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해외에서 인터넷 연결이 불안정할 때 앱 사용이 어려움​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리뷰와 평가가 주관적이어서 신뢰하기 어려운 경우가 있음​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지도 기능이 작은 크기로 제공되어 불편함​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필요성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더 간편하고 직관적인 인터페이스​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오프라인에서도 사용할 수 있는 기능​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사용자 리뷰의 신뢰성을 높이기 위한 검증 시스템​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다양한 </a:t>
            </a: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길찾기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지원 및 지도 시각화 향상​</a:t>
            </a:r>
          </a:p>
          <a:p>
            <a:pPr lvl="1">
              <a:lnSpc>
                <a:spcPct val="120000"/>
              </a:lnSpc>
            </a:pP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개인화된 추천 알고리즘 개선​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시나리오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</a:t>
            </a:r>
          </a:p>
          <a:p>
            <a:pPr lvl="1"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김준호는 휴가를 맞아 유럽으로 여행을 계획하고 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그는 </a:t>
            </a: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앱을 통해 여행 경로를 설정하고 명소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숙소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레스토랑을 </a:t>
            </a: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추천받았다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앱을 통해 항공편과 숙박을 예약한 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체크리스트를 작성하여 준비물과 여행 일정을 정리했다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출발 당일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그는 앱을 통해 공항까지의 교통 정보를 확인하고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비행기 탑승 후 도착지의 날씨를 미리 체크했다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중에는 현지 명소를 방문하면서 앱의 지도 기능을 활용해 길을 찾았고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추천 레스토랑에서 맛있는 식사를 즐겼다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또한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중에 촬영한 사진과 방문한 장소에 대한 리뷰를 앱에 작성해 다른 사용자들과 공유했다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돌아오는 길에는 이번 여행의 모든 일정을 다시 확인하며 다음 여행을 위한 계획을 세웠다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 모든 과정에서 </a:t>
            </a: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앱은 김준호의 여행을 더욱 풍성하고 편리하게 만들어 주었다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1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064E78A-F69E-3A94-A9D8-DACDCEED64F6}"/>
              </a:ext>
            </a:extLst>
          </p:cNvPr>
          <p:cNvSpPr txBox="1"/>
          <p:nvPr/>
        </p:nvSpPr>
        <p:spPr>
          <a:xfrm>
            <a:off x="435356" y="9200448"/>
            <a:ext cx="655066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역할 부여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앱 소개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출력 형식 지정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90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4645215" y="4076700"/>
            <a:ext cx="3965385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marL="342900" lvl="0" indent="-342900" algn="l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버튼간 구분선이 존재하지 않아 터치 오류 발생 가능</a:t>
            </a:r>
            <a:endParaRPr lang="en-US" altLang="ko-KR" sz="22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07. Prototype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EEDA8-FA97-E381-E1CB-7E5732B8CC34}"/>
              </a:ext>
            </a:extLst>
          </p:cNvPr>
          <p:cNvSpPr txBox="1"/>
          <p:nvPr/>
        </p:nvSpPr>
        <p:spPr>
          <a:xfrm>
            <a:off x="13411200" y="4076700"/>
            <a:ext cx="4495800" cy="46153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  <a:endParaRPr lang="en-US" altLang="ko-KR" sz="2600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342900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버튼간 구분선을 추가함으로써 터치 오류 사전 방지​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890A0-5807-2673-8160-2E105FC6FFF3}"/>
              </a:ext>
            </a:extLst>
          </p:cNvPr>
          <p:cNvSpPr txBox="1"/>
          <p:nvPr/>
        </p:nvSpPr>
        <p:spPr>
          <a:xfrm>
            <a:off x="596900" y="850490"/>
            <a:ext cx="3429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9400"/>
              </a:lnSpc>
            </a:pPr>
            <a:r>
              <a:rPr lang="en-US" altLang="ko-KR" sz="2600" b="0" i="0" u="none" strike="noStrike" dirty="0">
                <a:solidFill>
                  <a:srgbClr val="393939"/>
                </a:solidFill>
                <a:latin typeface="SpoqaHanSans-Bold"/>
                <a:ea typeface="SpoqaHanSans-Bold"/>
              </a:rPr>
              <a:t># </a:t>
            </a:r>
            <a:r>
              <a:rPr lang="en-US" altLang="ko-KR" sz="2600" dirty="0" err="1">
                <a:solidFill>
                  <a:srgbClr val="393939"/>
                </a:solidFill>
                <a:latin typeface="SpoqaHanSans-Bold"/>
                <a:ea typeface="SpoqaHanSans-Bold"/>
              </a:rPr>
              <a:t>마이</a:t>
            </a:r>
            <a:r>
              <a:rPr lang="ko-KR" altLang="en-US" sz="2600" dirty="0">
                <a:solidFill>
                  <a:srgbClr val="393939"/>
                </a:solidFill>
                <a:latin typeface="SpoqaHanSans-Bold"/>
                <a:ea typeface="SpoqaHanSans-Bold"/>
              </a:rPr>
              <a:t> </a:t>
            </a:r>
            <a:r>
              <a:rPr lang="ko-KR" altLang="en-US" sz="2600" b="0" i="0" u="none" strike="noStrike" dirty="0">
                <a:solidFill>
                  <a:srgbClr val="393939"/>
                </a:solidFill>
                <a:latin typeface="SpoqaHanSans-Bold"/>
                <a:ea typeface="SpoqaHanSans-Bold"/>
              </a:rPr>
              <a:t>페이지</a:t>
            </a:r>
            <a:endParaRPr lang="en-US" altLang="ko-KR" sz="2400" b="0" i="0" u="none" strike="noStrike" dirty="0">
              <a:solidFill>
                <a:srgbClr val="393939"/>
              </a:solidFill>
              <a:latin typeface="SpoqaHanSans-Bold"/>
              <a:ea typeface="SpoqaHanSans-Bold"/>
            </a:endParaRPr>
          </a:p>
        </p:txBody>
      </p:sp>
      <p:pic>
        <p:nvPicPr>
          <p:cNvPr id="37890" name="Picture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FDC924F-1A52-604D-068F-00320E4C1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42" y="1752190"/>
            <a:ext cx="3570973" cy="779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BA98568-2CCF-925C-5A00-B34C0B138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" t="1168" r="1798" b="823"/>
          <a:stretch/>
        </p:blipFill>
        <p:spPr bwMode="auto">
          <a:xfrm>
            <a:off x="9677400" y="1764889"/>
            <a:ext cx="3505200" cy="76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721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2959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07. Prototype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890A0-5807-2673-8160-2E105FC6FFF3}"/>
              </a:ext>
            </a:extLst>
          </p:cNvPr>
          <p:cNvSpPr txBox="1"/>
          <p:nvPr/>
        </p:nvSpPr>
        <p:spPr>
          <a:xfrm>
            <a:off x="596900" y="850490"/>
            <a:ext cx="45085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vs B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 장단점 비교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4BC974A-A97A-9FBE-9977-415EFD5D9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83460"/>
              </p:ext>
            </p:extLst>
          </p:nvPr>
        </p:nvGraphicFramePr>
        <p:xfrm>
          <a:off x="756214" y="2095500"/>
          <a:ext cx="16775572" cy="7187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779">
                  <a:extLst>
                    <a:ext uri="{9D8B030D-6E8A-4147-A177-3AD203B41FA5}">
                      <a16:colId xmlns:a16="http://schemas.microsoft.com/office/drawing/2014/main" val="1933813527"/>
                    </a:ext>
                  </a:extLst>
                </a:gridCol>
                <a:gridCol w="7295952">
                  <a:extLst>
                    <a:ext uri="{9D8B030D-6E8A-4147-A177-3AD203B41FA5}">
                      <a16:colId xmlns:a16="http://schemas.microsoft.com/office/drawing/2014/main" val="33895496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4619784"/>
                    </a:ext>
                  </a:extLst>
                </a:gridCol>
                <a:gridCol w="7454561">
                  <a:extLst>
                    <a:ext uri="{9D8B030D-6E8A-4147-A177-3AD203B41FA5}">
                      <a16:colId xmlns:a16="http://schemas.microsoft.com/office/drawing/2014/main" val="1789726914"/>
                    </a:ext>
                  </a:extLst>
                </a:gridCol>
              </a:tblGrid>
              <a:tr h="123561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lphaUcParenBoth"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연구진이 제작한</a:t>
                      </a:r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프로토타입</a:t>
                      </a:r>
                      <a:endParaRPr lang="en-US" altLang="ko-KR" sz="2400">
                        <a:solidFill>
                          <a:schemeClr val="tx1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(B) Gen AI</a:t>
                      </a: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를 이용한 프로토타입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670276"/>
                  </a:ext>
                </a:extLst>
              </a:tr>
              <a:tr h="2976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장점</a:t>
                      </a:r>
                      <a:endParaRPr lang="en-US" altLang="ko-KR" sz="2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- </a:t>
                      </a: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처음부터 원하는 구조로 디자인 가능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AI</a:t>
                      </a: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가 짜준 와이어프레임 위에 작업을 하니까 레이아웃이 자동으로 설정되어 있어 작업하기 편함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와이어프레임이 중간에 변경되어도 구조 변경이 쉬움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시간 소요가 적음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943316"/>
                  </a:ext>
                </a:extLst>
              </a:tr>
              <a:tr h="2976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단점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레이아웃을 짜기 어려움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와이어프레임이 중간에 변경되면 구조 변경이 어려움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시간 소요가 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원하는 구조와 상이한 구조가 나오면 이에 대해 변경 필요</a:t>
                      </a:r>
                      <a:endParaRPr lang="en-US" altLang="ko-KR" sz="22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현재 </a:t>
                      </a:r>
                      <a:r>
                        <a:rPr lang="en-US" altLang="ko-KR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AI</a:t>
                      </a: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툴이 짜주는 와이어프레임은 전부 컨텐츠가 영어로 되어있음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 ➡️ </a:t>
                      </a:r>
                      <a:r>
                        <a:rPr lang="en-US" altLang="ko-KR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but, </a:t>
                      </a:r>
                      <a:r>
                        <a:rPr lang="ko-KR" altLang="en-US" sz="2200" dirty="0" err="1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피그마</a:t>
                      </a: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내부 </a:t>
                      </a:r>
                      <a:r>
                        <a:rPr lang="ko-KR" altLang="en-US" sz="2200" dirty="0" err="1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확장팩</a:t>
                      </a: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중 번역 </a:t>
                      </a:r>
                      <a:r>
                        <a:rPr lang="en-US" altLang="ko-KR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AI</a:t>
                      </a:r>
                      <a:r>
                        <a:rPr lang="ko-KR" altLang="en-US" sz="2200" dirty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툴을 이용해 해결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47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747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5057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08.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6DA87-2ADB-15FB-13B5-2A9722B31E47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사용성 평가를 위해 사용한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Gen AI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툴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UX Heuristic Evaluator (ChatGPT)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사용성 평가를 위해 존재하는 </a:t>
            </a:r>
            <a:r>
              <a:rPr lang="ko-KR" altLang="en-US" sz="24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챗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GPT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4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프롬포트</a:t>
            </a:r>
            <a:endParaRPr lang="en-US" altLang="ko-KR" sz="2400" b="0" i="0" u="none" strike="noStrike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2B6DA-1650-C92C-7D09-A8D353DF3788}"/>
              </a:ext>
            </a:extLst>
          </p:cNvPr>
          <p:cNvSpPr txBox="1"/>
          <p:nvPr/>
        </p:nvSpPr>
        <p:spPr>
          <a:xfrm>
            <a:off x="1035050" y="2917808"/>
            <a:ext cx="16192500" cy="6285439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 algn="l">
              <a:lnSpc>
                <a:spcPct val="149400"/>
              </a:lnSpc>
            </a:pPr>
            <a:endParaRPr lang="en-US" altLang="ko-KR" sz="2600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l">
              <a:lnSpc>
                <a:spcPct val="149400"/>
              </a:lnSpc>
            </a:pP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#Instructions</a:t>
            </a:r>
          </a:p>
          <a:p>
            <a:pPr algn="l">
              <a:lnSpc>
                <a:spcPct val="149400"/>
              </a:lnSpc>
            </a:pPr>
            <a:r>
              <a:rPr lang="en-US" altLang="ko-KR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#Instructions:</a:t>
            </a:r>
          </a:p>
          <a:p>
            <a:pPr algn="l">
              <a:lnSpc>
                <a:spcPct val="149400"/>
              </a:lnSpc>
            </a:pPr>
            <a:r>
              <a:rPr lang="en-US" altLang="ko-KR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You are a UX/UI design expert with 20 years of experience. Perform a heuristic evaluation based on Jakob Nielsen's 10 Usability Heuristics. Evaluate each heuristic individually, providing observations and suggestions for improvement.</a:t>
            </a:r>
          </a:p>
          <a:p>
            <a:pPr algn="l">
              <a:lnSpc>
                <a:spcPct val="149400"/>
              </a:lnSpc>
            </a:pPr>
            <a:r>
              <a:rPr lang="en-US" altLang="ko-KR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#Output Format</a:t>
            </a:r>
          </a:p>
          <a:p>
            <a:pPr algn="l">
              <a:lnSpc>
                <a:spcPct val="149400"/>
              </a:lnSpc>
            </a:pPr>
            <a:r>
              <a:rPr lang="en-US" altLang="ko-KR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Heuristics title: [Heuristics title]</a:t>
            </a:r>
          </a:p>
          <a:p>
            <a:pPr algn="l">
              <a:lnSpc>
                <a:spcPct val="149400"/>
              </a:lnSpc>
            </a:pPr>
            <a:r>
              <a:rPr lang="en-US" altLang="ko-KR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Heuristics Key Contents: [Overview of Heuristics]</a:t>
            </a:r>
          </a:p>
          <a:p>
            <a:pPr algn="l">
              <a:lnSpc>
                <a:spcPct val="149400"/>
              </a:lnSpc>
            </a:pPr>
            <a:r>
              <a:rPr lang="en-US" altLang="ko-KR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#Enter the assessor</a:t>
            </a:r>
          </a:p>
          <a:p>
            <a:pPr algn="l">
              <a:lnSpc>
                <a:spcPct val="149400"/>
              </a:lnSpc>
            </a:pPr>
            <a:r>
              <a:rPr lang="en-US" altLang="ko-KR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Evaluation Application: </a:t>
            </a:r>
            <a:r>
              <a:rPr lang="ko-KR" altLang="en-US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계획 앱</a:t>
            </a:r>
          </a:p>
          <a:p>
            <a:pPr algn="l">
              <a:lnSpc>
                <a:spcPct val="149400"/>
              </a:lnSpc>
            </a:pPr>
            <a:endParaRPr lang="ko-KR" altLang="en-US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ko-KR" altLang="en-US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해당 서식에 맞게 한국어로 적어줘</a:t>
            </a:r>
            <a:endParaRPr lang="en-US" altLang="ko-KR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02A8ECF-FF60-2705-C990-6C3F77B8C377}"/>
              </a:ext>
            </a:extLst>
          </p:cNvPr>
          <p:cNvSpPr txBox="1"/>
          <p:nvPr/>
        </p:nvSpPr>
        <p:spPr>
          <a:xfrm>
            <a:off x="4711700" y="9203247"/>
            <a:ext cx="16067763" cy="12068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전체 프로토타입에 대한 </a:t>
            </a:r>
            <a:r>
              <a:rPr lang="en-US" altLang="ko-KR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pdf + </a:t>
            </a:r>
            <a:r>
              <a:rPr lang="ko-KR" altLang="en-US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역할 부여 </a:t>
            </a:r>
            <a:r>
              <a:rPr lang="en-US" altLang="ko-KR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사용성 </a:t>
            </a:r>
            <a:r>
              <a:rPr lang="en-US" altLang="ko-KR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10</a:t>
            </a:r>
            <a:r>
              <a:rPr lang="ko-KR" altLang="en-US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원칙을 이용한 </a:t>
            </a:r>
            <a:r>
              <a:rPr lang="en-US" altLang="ko-KR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400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관찰 결과 및 개선 제안사항</a:t>
            </a:r>
            <a:endParaRPr lang="en-US" altLang="ko-KR" sz="2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endParaRPr lang="en-US" altLang="ko-KR" sz="2400" b="0" i="0" u="none" strike="noStrike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CE8996-120C-162E-C41A-D404381B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95700"/>
            <a:ext cx="4855437" cy="7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35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5057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08.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2B6DA-1650-C92C-7D09-A8D353DF3788}"/>
              </a:ext>
            </a:extLst>
          </p:cNvPr>
          <p:cNvSpPr txBox="1"/>
          <p:nvPr/>
        </p:nvSpPr>
        <p:spPr>
          <a:xfrm>
            <a:off x="844550" y="1562100"/>
            <a:ext cx="16598900" cy="7894277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out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put]</a:t>
            </a:r>
          </a:p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 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시스템 상태의 시각화 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(Visibility of System Status)​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여행지를 선택할 때 즉각적인 피드백을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명확하고 잘 보이는 알림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시스템이 정보를 처리하는 동안 로딩 표시기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여행지를 선택할 때 즉각적인 피드백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알림을 명확하고 잘 보이게 디자인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시스템이 정보를 처리하는 동안 로딩 표시기를 추가하여 사용자가 현재 진행 상황을 알 수 있도록 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1600" b="1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2. </a:t>
            </a:r>
            <a:r>
              <a:rPr lang="ko-KR" altLang="en-US" sz="1600" b="1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실세계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일치 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(Match Between System and the Real World)​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아이콘과 레이블이 사용자에게 쉽게 이해됨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비기술적 사용자에게 친숙한 용어 사용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정보가 이해하기 쉽게 표시됨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친숙한 용어 사용 강화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전문 용어 사용을 최소화하고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간단한 언어로 표현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정보가 직관적으로 이해될 수 있도록 디자인 개선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 algn="l">
              <a:lnSpc>
                <a:spcPct val="149400"/>
              </a:lnSpc>
            </a:pPr>
            <a:endParaRPr lang="en-US" altLang="ko-KR" sz="16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3. 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제어와 자유도 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(User Control and Freedom)​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필요할 때 검색을 쉽게 중지할 수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모든 화면에서 메인 메뉴로 쉽게 돌아갈 수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중요한 작업에 대해 실행 취소 또는 취소 옵션이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실행 취소와 재실행 기능 추가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긴 메뉴 목록에서 빠른 탐색 기능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필요할 때 검색을 쉽게 중지할 수 있도록 기능 개선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16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4. 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일관성과 표준 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(Consistency and Standards)​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앱의 아이콘과 버튼이 일반적인 여행 앱 인터페이스와 일관성 유지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전반적으로 일관된 용어 사용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앱의 다른 섹션에서도 행동이 일관성 있게 유지됨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모든 화면에서 동일한 형식 사용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약어와 용어의 일관성 유지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표준화된 디자인과 배치 유지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 algn="l">
              <a:lnSpc>
                <a:spcPct val="149400"/>
              </a:lnSpc>
            </a:pPr>
            <a:endParaRPr lang="en-US" altLang="ko-KR" sz="16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5. 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에러 방지 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(Error Prevention)​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잘못된 데이터를 입력하지 않도록 방지함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오류를 일으킬 수 있는 행동에 대해 경고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올바른 정보를 입력하도록 안내가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입력 오류를 줄이기 위한 유효성 검사 추가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중요한 작업에 대한 경고 메시지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실시간 유효성 검사를 통해 사용자 오류를 사전에 방지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720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5057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08.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2B6DA-1650-C92C-7D09-A8D353DF3788}"/>
              </a:ext>
            </a:extLst>
          </p:cNvPr>
          <p:cNvSpPr txBox="1"/>
          <p:nvPr/>
        </p:nvSpPr>
        <p:spPr>
          <a:xfrm>
            <a:off x="844550" y="1790700"/>
            <a:ext cx="16598900" cy="6931193"/>
          </a:xfrm>
          <a:prstGeom prst="rect">
            <a:avLst/>
          </a:prstGeom>
          <a:solidFill>
            <a:srgbClr val="F2FCFB"/>
          </a:solidFill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6. 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기억보다 직관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인식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 (Recognition Rather Than Recall)​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자주 사용하는 기능이 쉽게 접근 가능함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아이콘과 기능이 명확하게 </a:t>
            </a:r>
            <a:r>
              <a:rPr lang="ko-KR" altLang="en-US" sz="160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라벨링되어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내비게이션이 직관적이고 간단함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필요한 정보를 화면에 명확하게 표시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시각적 단서를 통해 사용자가 쉽게 인식할 수 있도록 디자인 개선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자주 사용하는 기능을 더 쉽게 접근할 수 있도록 재배치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 algn="l">
              <a:lnSpc>
                <a:spcPct val="149400"/>
              </a:lnSpc>
            </a:pPr>
            <a:endParaRPr lang="en-US" altLang="ko-KR" sz="16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7. 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사용의 융통성과 효율성 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(Flexibility and Efficiency of Use)​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숙련된 사용자를 위한 바로가기가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인터페이스를 사용자 취향에 맞게 사용자 지정할 수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빈번한 사용자에게 빠른 접근과 초보 사용자에게 상세한 지침을 모두 제공함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숙련된 사용자를 위한 키보드 단축키와 매크로 기능 추가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초보자를 위한 기본 기능과 전문가를 위한 고급 기능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맞춤형 인터페이스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16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8. 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간결한 디자인 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(Aesthetic and Minimalist Design)​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앱 인터페이스가 깔끔하고 군더더기 없음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주요 화면에 필수 정보만 표시됨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시각적 요소가 적절하게 균형을 이룸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필요한 정보만 표시하여 화면 간소화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시각적 요소를 최소화하여 깔끔한 디자인 유지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불필요한 정보를 제거하여 사용자 주의가 분산되지 않도록 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 algn="l">
              <a:lnSpc>
                <a:spcPct val="149400"/>
              </a:lnSpc>
            </a:pPr>
            <a:endParaRPr lang="en-US" altLang="ko-KR" sz="16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9. 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명확한 에러 표시 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(Help Users Recognize, Diagnose, and Recover from Errors)​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오류 메시지가 이해하기 쉬움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오류 메시지가 문제를 해결하는 방법을 명확히 제공함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오류가 눈에 띄지만 당황스럽지 않게 강조됨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명확하고 친절한 오류 메시지 작성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오류 원인과 해결 방법 제시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눈에 잘 띄지만 당황스럽지 않게 오류를 강조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endParaRPr lang="en-US" altLang="ko-KR" sz="16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l">
              <a:lnSpc>
                <a:spcPct val="149400"/>
              </a:lnSpc>
            </a:pP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10. </a:t>
            </a:r>
            <a:r>
              <a:rPr lang="ko-KR" altLang="en-US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도움말과 문서화 </a:t>
            </a:r>
            <a:r>
              <a:rPr lang="en-US" altLang="ko-KR" sz="1600" b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(Help and Documentation)​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관찰 결과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앱 내에서 접근 가능한 도움말이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주요 작업을 수행하는 단계별 가이드가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자주 묻는 질문에 대한 답을 쉽게 찾을 수 있음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 algn="l">
              <a:lnSpc>
                <a:spcPct val="149400"/>
              </a:lnSpc>
            </a:pP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개선 제안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쉽게 접근할 수 있는 도움말 시스템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주요 작업을 수행하는 단계별 가이드 제공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자주 묻는 질문에 대한 답을 쉽게 찾을 수 있도록 도움말 기능 개선</a:t>
            </a:r>
            <a:r>
              <a:rPr lang="en-US" altLang="ko-KR" sz="16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9078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5057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08.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C0CF0-8803-A3C5-110A-10E781BF869C}"/>
              </a:ext>
            </a:extLst>
          </p:cNvPr>
          <p:cNvSpPr txBox="1"/>
          <p:nvPr/>
        </p:nvSpPr>
        <p:spPr>
          <a:xfrm>
            <a:off x="736600" y="9786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[Gen AI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활용한 최종 사용성 평가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9014-AB8E-177B-6E89-1FD3BB60FA24}"/>
              </a:ext>
            </a:extLst>
          </p:cNvPr>
          <p:cNvSpPr txBox="1"/>
          <p:nvPr/>
        </p:nvSpPr>
        <p:spPr>
          <a:xfrm>
            <a:off x="1224429" y="1785402"/>
            <a:ext cx="8178800" cy="12244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#1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시스템 상태의 시각화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(Visibility of System Status)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413089-BCA3-B98A-310E-742F5EA10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324143"/>
            <a:ext cx="4311872" cy="3130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D7871C-76E5-6D96-9CE9-7E97F4FF6A7A}"/>
              </a:ext>
            </a:extLst>
          </p:cNvPr>
          <p:cNvSpPr txBox="1"/>
          <p:nvPr/>
        </p:nvSpPr>
        <p:spPr>
          <a:xfrm>
            <a:off x="1066800" y="7154744"/>
            <a:ext cx="6705600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실시간으로 명확한 정보 전달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사용자들이 기능을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사용할때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해당 기능의 작동 요소를 실시간으로 명확하게 인지하도록 뚜렷한 색과 배치를 통해 이해할 수 있도록 돕는다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2FBEC-17EB-ACB9-C66A-21F7AFA0A93E}"/>
              </a:ext>
            </a:extLst>
          </p:cNvPr>
          <p:cNvSpPr txBox="1"/>
          <p:nvPr/>
        </p:nvSpPr>
        <p:spPr>
          <a:xfrm>
            <a:off x="9403229" y="1785403"/>
            <a:ext cx="8610600" cy="12244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#2 </a:t>
            </a:r>
            <a:r>
              <a:rPr lang="ko-KR" altLang="en-US" sz="2600" b="0" i="0" u="none" strike="noStrike" err="1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실세계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일치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(Match Between System and the Real World)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ECAD68-0E12-03C0-200B-D7AEC6FD4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3787565"/>
            <a:ext cx="4054371" cy="20312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DB5997-21EF-3B40-77FF-2AC3A3FC184A}"/>
              </a:ext>
            </a:extLst>
          </p:cNvPr>
          <p:cNvSpPr txBox="1"/>
          <p:nvPr/>
        </p:nvSpPr>
        <p:spPr>
          <a:xfrm>
            <a:off x="9296400" y="6743700"/>
            <a:ext cx="7764929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아이콘 사용 및 친근한 용어 사용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텍스트와 실제로 같은 모양의 아이콘을 사용함으로써 사용자에게 친숙하게 다가오도록 디자인 하였고 사용자들이 시각적으로 보는 언어 또한 현실에서 많이 사용하는 언어를 사용해 앱 사용의 접근성을 높였다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3316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5057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08.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C0CF0-8803-A3C5-110A-10E781BF869C}"/>
              </a:ext>
            </a:extLst>
          </p:cNvPr>
          <p:cNvSpPr txBox="1"/>
          <p:nvPr/>
        </p:nvSpPr>
        <p:spPr>
          <a:xfrm>
            <a:off x="736600" y="9786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[Gen AI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활용한 최종 사용성 평가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9014-AB8E-177B-6E89-1FD3BB60FA24}"/>
              </a:ext>
            </a:extLst>
          </p:cNvPr>
          <p:cNvSpPr txBox="1"/>
          <p:nvPr/>
        </p:nvSpPr>
        <p:spPr>
          <a:xfrm>
            <a:off x="1224429" y="1785402"/>
            <a:ext cx="8178800" cy="12244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#3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사용자 제어와 자유도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(User Control and Freedom)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7871C-76E5-6D96-9CE9-7E97F4FF6A7A}"/>
              </a:ext>
            </a:extLst>
          </p:cNvPr>
          <p:cNvSpPr txBox="1"/>
          <p:nvPr/>
        </p:nvSpPr>
        <p:spPr>
          <a:xfrm>
            <a:off x="990600" y="7153274"/>
            <a:ext cx="7391400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원활한 탐색과 이전 작업으로 돌아가기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 내에서의 이동을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할때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이전 페이지로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돌아갈수있는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기능과 선택한 옵션을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취소할수있는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기능을 통해서 유저가 쉽게 앱을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동작할수있도록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돕는다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2FBEC-17EB-ACB9-C66A-21F7AFA0A93E}"/>
              </a:ext>
            </a:extLst>
          </p:cNvPr>
          <p:cNvSpPr txBox="1"/>
          <p:nvPr/>
        </p:nvSpPr>
        <p:spPr>
          <a:xfrm>
            <a:off x="9403229" y="1785403"/>
            <a:ext cx="8610600" cy="12244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#4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일관성과 표준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(Consistency and Standards)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B5997-21EF-3B40-77FF-2AC3A3FC184A}"/>
              </a:ext>
            </a:extLst>
          </p:cNvPr>
          <p:cNvSpPr txBox="1"/>
          <p:nvPr/>
        </p:nvSpPr>
        <p:spPr>
          <a:xfrm>
            <a:off x="10210800" y="7141882"/>
            <a:ext cx="6705600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다양한 인터페이스의 표준화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동일한 스타일의 버튼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폰트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색상 팔레트의 사용과 앱의 다른 섹션에서의 행동을 일관성 있게 디자인하여 사용자가 앱을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사용할때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안정감을 느끼게 한다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D52576-54F5-612F-39E4-197F9E54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456" y="3866541"/>
            <a:ext cx="4750044" cy="18733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5B1FC4-F94D-6FB9-CBC2-7ED1A5EA8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3120934"/>
            <a:ext cx="6026460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39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B4A8E72-EEF0-2450-F5B2-C9596E465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29" y="3416110"/>
            <a:ext cx="5024969" cy="549798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75057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08.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C0CF0-8803-A3C5-110A-10E781BF869C}"/>
              </a:ext>
            </a:extLst>
          </p:cNvPr>
          <p:cNvSpPr txBox="1"/>
          <p:nvPr/>
        </p:nvSpPr>
        <p:spPr>
          <a:xfrm>
            <a:off x="736600" y="9786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[Gen AI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활용한 최종 사용성 평가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9014-AB8E-177B-6E89-1FD3BB60FA24}"/>
              </a:ext>
            </a:extLst>
          </p:cNvPr>
          <p:cNvSpPr txBox="1"/>
          <p:nvPr/>
        </p:nvSpPr>
        <p:spPr>
          <a:xfrm>
            <a:off x="1224429" y="1785402"/>
            <a:ext cx="8178800" cy="12244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#5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에러 방지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(Error Prevention)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7871C-76E5-6D96-9CE9-7E97F4FF6A7A}"/>
              </a:ext>
            </a:extLst>
          </p:cNvPr>
          <p:cNvSpPr txBox="1"/>
          <p:nvPr/>
        </p:nvSpPr>
        <p:spPr>
          <a:xfrm>
            <a:off x="7848601" y="3314700"/>
            <a:ext cx="8941700" cy="219560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정확한 정보 기입을 위한 유효한 날짜 선택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예약을 하거나 일정을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생성할때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쉽게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혼동할수있는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부분에 대해서 올바르게 입력을 하도록 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UX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 구성되어 잘못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입력하는것을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예방함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157EE-E08A-DCFA-86AF-9D2F13BBD9C4}"/>
              </a:ext>
            </a:extLst>
          </p:cNvPr>
          <p:cNvSpPr txBox="1"/>
          <p:nvPr/>
        </p:nvSpPr>
        <p:spPr>
          <a:xfrm>
            <a:off x="7848600" y="5663106"/>
            <a:ext cx="8941699" cy="219560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강조 색을 이용한 입력 순서 및 버튼 활성화 상태 제공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입력해야 할 순서를 제공 필드에 대한 강조색으로 제공함으로써 입력 순서에 대한 착각을 완화함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필수 입력사항을 모두 입력하기 전엔 버튼이 비활성화 되어 오류를 사전 방지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19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5057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08.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C0CF0-8803-A3C5-110A-10E781BF869C}"/>
              </a:ext>
            </a:extLst>
          </p:cNvPr>
          <p:cNvSpPr txBox="1"/>
          <p:nvPr/>
        </p:nvSpPr>
        <p:spPr>
          <a:xfrm>
            <a:off x="736600" y="9786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[Gen AI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활용한 최종 사용성 평가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2FBEC-17EB-ACB9-C66A-21F7AFA0A93E}"/>
              </a:ext>
            </a:extLst>
          </p:cNvPr>
          <p:cNvSpPr txBox="1"/>
          <p:nvPr/>
        </p:nvSpPr>
        <p:spPr>
          <a:xfrm>
            <a:off x="1143000" y="1805507"/>
            <a:ext cx="8610600" cy="12244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#6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기억보다 직관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인식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(Recognition Rather Than Recall)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B5997-21EF-3B40-77FF-2AC3A3FC184A}"/>
              </a:ext>
            </a:extLst>
          </p:cNvPr>
          <p:cNvSpPr txBox="1"/>
          <p:nvPr/>
        </p:nvSpPr>
        <p:spPr>
          <a:xfrm>
            <a:off x="9029699" y="4563290"/>
            <a:ext cx="8458200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이전에 방문했던 데이터 불러오기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이전에 방문했던 장소 또는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숙소등을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예약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 생성페이지에서 알려주는 기능을 통해서 실질적으로 필요한 순간 사용자에게 중요한 정보를 제공한다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D70140-D7BE-71AF-6CD3-A4DFAD10F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3569402"/>
            <a:ext cx="6957320" cy="478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61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5057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08.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C0CF0-8803-A3C5-110A-10E781BF869C}"/>
              </a:ext>
            </a:extLst>
          </p:cNvPr>
          <p:cNvSpPr txBox="1"/>
          <p:nvPr/>
        </p:nvSpPr>
        <p:spPr>
          <a:xfrm>
            <a:off x="736600" y="9786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[Gen AI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활용한 최종 사용성 평가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9014-AB8E-177B-6E89-1FD3BB60FA24}"/>
              </a:ext>
            </a:extLst>
          </p:cNvPr>
          <p:cNvSpPr txBox="1"/>
          <p:nvPr/>
        </p:nvSpPr>
        <p:spPr>
          <a:xfrm>
            <a:off x="1224429" y="1785402"/>
            <a:ext cx="8178800" cy="12244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#7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사용의 융통성과 효율성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(Flexibility and Efficiency of Use)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7871C-76E5-6D96-9CE9-7E97F4FF6A7A}"/>
              </a:ext>
            </a:extLst>
          </p:cNvPr>
          <p:cNvSpPr txBox="1"/>
          <p:nvPr/>
        </p:nvSpPr>
        <p:spPr>
          <a:xfrm>
            <a:off x="990600" y="7153274"/>
            <a:ext cx="7315200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 err="1">
                <a:effectLst/>
                <a:ea typeface="SpoqaHanSans-Regular" panose="020B0500000000000000" pitchFamily="50" charset="-127"/>
              </a:rPr>
              <a:t>요술봉</a:t>
            </a: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 기능을 통한 자동화 지원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선택한 장소들을 기준으로 자동적으로 일정을 생성해주는 기능을 통해서 편리하게 일정을 생성을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할수있도록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돕는다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2FBEC-17EB-ACB9-C66A-21F7AFA0A93E}"/>
              </a:ext>
            </a:extLst>
          </p:cNvPr>
          <p:cNvSpPr txBox="1"/>
          <p:nvPr/>
        </p:nvSpPr>
        <p:spPr>
          <a:xfrm>
            <a:off x="9403229" y="1785403"/>
            <a:ext cx="8610600" cy="12244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#8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간결한 디자인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(Aesthetic and Minimalist Design)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B5997-21EF-3B40-77FF-2AC3A3FC184A}"/>
              </a:ext>
            </a:extLst>
          </p:cNvPr>
          <p:cNvSpPr txBox="1"/>
          <p:nvPr/>
        </p:nvSpPr>
        <p:spPr>
          <a:xfrm>
            <a:off x="9144000" y="7153274"/>
            <a:ext cx="7620000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중요 기능 최대화 및 부가적인 요소 최소화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일정 페이지내 시각적으로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봐야할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지도부분을 최대화 하고 부가적인 체크리스트와 가계부들은 최소화함으로써 사용자가 가장 빈번하게 필요한 기능을 주요화면에 필수 정보만 보여줌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E5F08B-A0A9-22C2-FB8D-2E1E88754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896" y="3478129"/>
            <a:ext cx="2590933" cy="32069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C6B899-8096-1070-4C3E-6D0C91B0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6647" y="3225714"/>
            <a:ext cx="2571882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4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27548D-12D0-2814-9C98-8B01AA2220CD}"/>
              </a:ext>
            </a:extLst>
          </p:cNvPr>
          <p:cNvSpPr/>
          <p:nvPr/>
        </p:nvSpPr>
        <p:spPr>
          <a:xfrm>
            <a:off x="485140" y="2894899"/>
            <a:ext cx="8664956" cy="6225331"/>
          </a:xfrm>
          <a:prstGeom prst="rect">
            <a:avLst/>
          </a:prstGeom>
          <a:solidFill>
            <a:srgbClr val="F2FC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poqaHanSans-Regular" panose="020B0500000000000000" pitchFamily="50" charset="-127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686300" y="406400"/>
            <a:ext cx="13906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페르소나 제작을 위해 사용한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Gen AI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툴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QoQo.AI (Figma</a:t>
            </a:r>
            <a:r>
              <a:rPr lang="en-US" altLang="ko-KR" sz="24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  <a:endParaRPr lang="en-US" altLang="ko-KR" sz="2400" b="0" i="0" u="none" strike="noStrike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페르소나 제작을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위한 </a:t>
            </a:r>
            <a:r>
              <a:rPr lang="en-US" altLang="ko-KR" sz="2400" b="0" i="0" u="none" strike="noStrike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Figma </a:t>
            </a:r>
            <a:r>
              <a:rPr lang="ko-KR" altLang="en-US" sz="2400" b="0" i="0" u="none" strike="noStrike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내부 </a:t>
            </a:r>
            <a:r>
              <a:rPr lang="ko-KR" altLang="en-US" sz="2400" b="0" i="0" u="none" strike="noStrike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확장팩</a:t>
            </a:r>
            <a:endParaRPr lang="en-US" altLang="ko-KR" sz="2400" b="0" i="0" u="none" strike="noStrike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B89E3-632E-2460-8A75-C8C3D3E6E54D}"/>
              </a:ext>
            </a:extLst>
          </p:cNvPr>
          <p:cNvSpPr txBox="1"/>
          <p:nvPr/>
        </p:nvSpPr>
        <p:spPr>
          <a:xfrm>
            <a:off x="510540" y="2894899"/>
            <a:ext cx="8483600" cy="6135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당신은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년 차 마케팅 매니저입니다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주로 인터뷰 데이터를 기반으로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UX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프로젝트의 페르소나를 개발합니다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아래는 </a:t>
            </a: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앱에 대한 설명입니다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 </a:t>
            </a: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앱의 사용자에 대한 페르소나를 제작해주세요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1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트리플은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한마디로 여행 가이드 애플리케이션입니다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트리플은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명소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숙소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레스토랑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경로 등 여행을 떠날 때 필요한 모든 것을 추천해 줍니다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사용자는 추천을 기반으로 항공편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숙박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티켓을 예약하고 목록까지 작성할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수첩이나 체크리스트와 같은 기능도 있어 다른 앱을 거치지 않고도 한 번에 많은 것을 기록할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트리플은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목적지의 날씨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교통 정보도 제공합니다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물론 이러한 서비스는 국내에만 국한되지 않습니다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통화 변환과 현지 언어 번역 기능이 있어 해외에서도 사용할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또한 사용자는 리뷰와 평가를 통해 여행 경험을 서로 공유할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사용자는 많은 정보가 담긴 자신만의 여행 일정을 추가하고 지도에서 확인할 수 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 모든 기능은 혼자가 아닌 여행 동반자와 함께 공유하고 사용할 수 있도록 설계되었습니다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위의 내용을 바탕으로 페르소나를 만들어주세요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한국어로 답변해 주세요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1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b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#</a:t>
            </a:r>
            <a:r>
              <a:rPr lang="ko-KR" altLang="en-US" sz="1100" b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출력 형식​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나이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나이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 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성별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], [MBTI]​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인생목표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인생 좌우명과 목표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직업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직업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직업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취미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취미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성격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성격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스타일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스타일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].​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이용 동기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이용 동기에 대한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가지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사용 동기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]​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불만 사항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해당 서비스를 이용하면서 느낀 어려움에 대한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가지 설명 ​서비스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]]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필요성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필요성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이용에 필요한 요청 사항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가지 설명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].</a:t>
            </a:r>
          </a:p>
          <a:p>
            <a:pPr>
              <a:lnSpc>
                <a:spcPct val="120000"/>
              </a:lnSpc>
            </a:pP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시나리오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[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서비스를 이용하는 시나리오를 최대 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1000</a:t>
            </a:r>
            <a:r>
              <a:rPr lang="ko-KR" altLang="en-US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</a:t>
            </a:r>
            <a:r>
              <a:rPr lang="en-US" altLang="ko-KR" sz="11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  <a:endParaRPr lang="ko-KR" altLang="en-US" sz="11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3F4586-8BA5-3A14-3841-36294A166B21}"/>
              </a:ext>
            </a:extLst>
          </p:cNvPr>
          <p:cNvSpPr/>
          <p:nvPr/>
        </p:nvSpPr>
        <p:spPr>
          <a:xfrm>
            <a:off x="9355836" y="2856799"/>
            <a:ext cx="8664956" cy="7124700"/>
          </a:xfrm>
          <a:prstGeom prst="rect">
            <a:avLst/>
          </a:prstGeom>
          <a:solidFill>
            <a:srgbClr val="F2FC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poqaHanSans-Regular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98FD6-95FD-1AC6-4BF3-77834A410EA2}"/>
              </a:ext>
            </a:extLst>
          </p:cNvPr>
          <p:cNvSpPr txBox="1"/>
          <p:nvPr/>
        </p:nvSpPr>
        <p:spPr>
          <a:xfrm>
            <a:off x="9486392" y="2856799"/>
            <a:ext cx="8534400" cy="650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[output]</a:t>
            </a:r>
          </a:p>
          <a:p>
            <a:pPr>
              <a:lnSpc>
                <a:spcPct val="120000"/>
              </a:lnSpc>
            </a:pPr>
            <a:endParaRPr lang="ko-KR" altLang="en-US" sz="11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6" name="Picture 2" descr="EMB000078fc1143">
            <a:extLst>
              <a:ext uri="{FF2B5EF4-FFF2-40B4-BE49-F238E27FC236}">
                <a16:creationId xmlns:a16="http://schemas.microsoft.com/office/drawing/2014/main" id="{CC4C3CF5-89AD-5847-53B1-B7ABA1D6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536" y="3469326"/>
            <a:ext cx="6646635" cy="422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MB000078fc1141">
            <a:extLst>
              <a:ext uri="{FF2B5EF4-FFF2-40B4-BE49-F238E27FC236}">
                <a16:creationId xmlns:a16="http://schemas.microsoft.com/office/drawing/2014/main" id="{C8EFAB19-672A-CF85-5122-571ACB5A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536" y="5434657"/>
            <a:ext cx="2768600" cy="439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986EAF60-E244-9571-50C4-16492C7D15BF}"/>
              </a:ext>
            </a:extLst>
          </p:cNvPr>
          <p:cNvSpPr txBox="1"/>
          <p:nvPr/>
        </p:nvSpPr>
        <p:spPr>
          <a:xfrm>
            <a:off x="435356" y="9200448"/>
            <a:ext cx="655066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역할 부여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앱 소개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+ 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출력 형식 지정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FB440A1B-035C-B057-E149-485FD5A95AAB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/>
              </a:rPr>
              <a:t>02. </a:t>
            </a:r>
            <a:r>
              <a:rPr lang="en-US" altLang="ko-KR" sz="30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Persona with Gen AI</a:t>
            </a:r>
          </a:p>
        </p:txBody>
      </p:sp>
    </p:spTree>
    <p:extLst>
      <p:ext uri="{BB962C8B-B14F-4D97-AF65-F5344CB8AC3E}">
        <p14:creationId xmlns:p14="http://schemas.microsoft.com/office/powerpoint/2010/main" val="475728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505700" y="406400"/>
            <a:ext cx="13906500" cy="12700"/>
          </a:xfrm>
          <a:prstGeom prst="rect">
            <a:avLst/>
          </a:prstGeom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08.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 with Gen AI</a:t>
            </a: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C0CF0-8803-A3C5-110A-10E781BF869C}"/>
              </a:ext>
            </a:extLst>
          </p:cNvPr>
          <p:cNvSpPr txBox="1"/>
          <p:nvPr/>
        </p:nvSpPr>
        <p:spPr>
          <a:xfrm>
            <a:off x="736600" y="9786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[Gen AI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활용한 최종 사용성 평가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9014-AB8E-177B-6E89-1FD3BB60FA24}"/>
              </a:ext>
            </a:extLst>
          </p:cNvPr>
          <p:cNvSpPr txBox="1"/>
          <p:nvPr/>
        </p:nvSpPr>
        <p:spPr>
          <a:xfrm>
            <a:off x="736600" y="1785402"/>
            <a:ext cx="8666629" cy="12244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#9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명확한 에러 표시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(Help Users Recognize, Diagnose, and Recover from Errors)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7871C-76E5-6D96-9CE9-7E97F4FF6A7A}"/>
              </a:ext>
            </a:extLst>
          </p:cNvPr>
          <p:cNvSpPr txBox="1"/>
          <p:nvPr/>
        </p:nvSpPr>
        <p:spPr>
          <a:xfrm>
            <a:off x="975142" y="6888066"/>
            <a:ext cx="7848600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오류에 대한 쉬운 대처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사용자가 로그인에 오류로 인해 문제를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겪을때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해당 문제를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해결할수있는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기능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아이디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비밀번호 찾기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명확하게 제공하고 눈에 띄지만 당황하지 않게 강조되어 문제를 겪지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않을때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해당 기능을 자연스럽게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넘길수있음</a:t>
            </a:r>
            <a:r>
              <a:rPr lang="en-US" altLang="ko-KR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2FBEC-17EB-ACB9-C66A-21F7AFA0A93E}"/>
              </a:ext>
            </a:extLst>
          </p:cNvPr>
          <p:cNvSpPr txBox="1"/>
          <p:nvPr/>
        </p:nvSpPr>
        <p:spPr>
          <a:xfrm>
            <a:off x="9982200" y="1785403"/>
            <a:ext cx="8610600" cy="12244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#10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도움말과 문서화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(Help and Documentation)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B5997-21EF-3B40-77FF-2AC3A3FC184A}"/>
              </a:ext>
            </a:extLst>
          </p:cNvPr>
          <p:cNvSpPr txBox="1"/>
          <p:nvPr/>
        </p:nvSpPr>
        <p:spPr>
          <a:xfrm>
            <a:off x="10363200" y="6888066"/>
            <a:ext cx="6705600" cy="26937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1" dirty="0">
                <a:effectLst/>
                <a:ea typeface="SpoqaHanSans-Regular" panose="020B0500000000000000" pitchFamily="50" charset="-127"/>
              </a:rPr>
              <a:t>기능에 대한 부가적인 설명</a:t>
            </a:r>
            <a:endParaRPr lang="en-US" altLang="ko-KR" sz="2400" b="1" dirty="0">
              <a:effectLst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요술봉과 같은 사용자가 시각적으로 어떤 기능인지 이해하지 못하는 경우 해당 페이지를 방문 </a:t>
            </a:r>
            <a:r>
              <a:rPr lang="ko-KR" altLang="en-US" sz="2200" b="0" i="0" u="none" strike="noStrike" dirty="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했을때</a:t>
            </a:r>
            <a:r>
              <a:rPr lang="ko-KR" altLang="en-US" sz="2200" b="0" i="0" u="none" strike="noStrike" dirty="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간단하게 기능에 대한 설명을 사용자에게 제공 </a:t>
            </a:r>
            <a:endParaRPr lang="en-US" altLang="ko-KR" sz="2200" b="0" i="0" u="none" strike="noStrike" dirty="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B48986-E45E-E98F-F594-F462315CF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866" y="3827905"/>
            <a:ext cx="4460458" cy="22262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E74A7F-C672-C5D1-C009-DB410F19E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3340020"/>
            <a:ext cx="4038808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43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67437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[A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vs </a:t>
            </a:r>
            <a:r>
              <a:rPr lang="en-US" altLang="ko-KR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600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 장단점 비교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9779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09. </a:t>
            </a:r>
            <a:r>
              <a:rPr lang="en-US" altLang="ko-KR" sz="32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Heuristic evaluation </a:t>
            </a:r>
            <a:r>
              <a:rPr lang="ko-KR" altLang="ko-KR" sz="3200" b="0" i="0" u="none" strike="noStrike" spc="-100" dirty="0">
                <a:solidFill>
                  <a:srgbClr val="0ACFB1"/>
                </a:solidFill>
                <a:ea typeface="SpoqaHanSans-Bold"/>
              </a:rPr>
              <a:t>비교분석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11CF7B-2D1F-7ED4-8804-416096A57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259130"/>
              </p:ext>
            </p:extLst>
          </p:nvPr>
        </p:nvGraphicFramePr>
        <p:xfrm>
          <a:off x="756214" y="2095500"/>
          <a:ext cx="16775572" cy="7187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779">
                  <a:extLst>
                    <a:ext uri="{9D8B030D-6E8A-4147-A177-3AD203B41FA5}">
                      <a16:colId xmlns:a16="http://schemas.microsoft.com/office/drawing/2014/main" val="1933813527"/>
                    </a:ext>
                  </a:extLst>
                </a:gridCol>
                <a:gridCol w="7295952">
                  <a:extLst>
                    <a:ext uri="{9D8B030D-6E8A-4147-A177-3AD203B41FA5}">
                      <a16:colId xmlns:a16="http://schemas.microsoft.com/office/drawing/2014/main" val="33895496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4619784"/>
                    </a:ext>
                  </a:extLst>
                </a:gridCol>
                <a:gridCol w="7454561">
                  <a:extLst>
                    <a:ext uri="{9D8B030D-6E8A-4147-A177-3AD203B41FA5}">
                      <a16:colId xmlns:a16="http://schemas.microsoft.com/office/drawing/2014/main" val="1789726914"/>
                    </a:ext>
                  </a:extLst>
                </a:gridCol>
              </a:tblGrid>
              <a:tr h="1235610"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lphaUcParenBoth"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연구진이 진행한</a:t>
                      </a:r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사용성 평가</a:t>
                      </a:r>
                      <a:endParaRPr lang="en-US" altLang="ko-KR" sz="2400">
                        <a:solidFill>
                          <a:schemeClr val="tx1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(B) Gen AI</a:t>
                      </a:r>
                      <a:r>
                        <a:rPr lang="ko-KR" altLang="en-US" sz="2400">
                          <a:solidFill>
                            <a:schemeClr val="tx1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를 이용한 사용성 평가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670276"/>
                  </a:ext>
                </a:extLst>
              </a:tr>
              <a:tr h="2976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장점</a:t>
                      </a:r>
                      <a:endParaRPr lang="en-US" altLang="ko-KR" sz="2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배경지식에 대한 정보를 충분히 얻은 상태에서 디테일한 요소를 분석하기 용이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이전 경험을 바탕으로 보다 현실적인 평가가 가능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다른 </a:t>
                      </a:r>
                      <a:r>
                        <a:rPr lang="ko-KR" altLang="en-US" sz="2200" err="1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사람들과의</a:t>
                      </a: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협업을 통해 지속적인 피드백 수집 가능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빠른 응답 속도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정해진 알고리즘으로 일관된 평가를 진행 가능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시간 소요가 적음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943316"/>
                  </a:ext>
                </a:extLst>
              </a:tr>
              <a:tr h="2976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단점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시간이 많이 소요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개인의 주관적인 요소가 평가에 들어갈 수 있음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배경지식이 많이 필요한 프로젝트의 경우 입력해야 할 값이 많아져 시간 소요가 증가</a:t>
                      </a:r>
                      <a:endParaRPr lang="en-US" altLang="ko-KR" sz="2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2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알고리즘으로만 평가하기 때문에 실제 사용자들의 피드백이 부족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47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909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3815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9400"/>
              </a:lnSpc>
            </a:pPr>
            <a:r>
              <a:rPr lang="en-US" altLang="ko-KR" sz="2600" dirty="0">
                <a:solidFill>
                  <a:srgbClr val="393939"/>
                </a:solidFill>
                <a:latin typeface="SpoqaHanSans-Bold"/>
                <a:ea typeface="SpoqaHanSans-Bold"/>
              </a:rPr>
              <a:t>[</a:t>
            </a:r>
            <a:r>
              <a:rPr lang="en-US" altLang="ko-KR" sz="2600" err="1">
                <a:solidFill>
                  <a:srgbClr val="393939"/>
                </a:solidFill>
                <a:latin typeface="SpoqaHanSans-Bold"/>
                <a:ea typeface="SpoqaHanSans-Bold"/>
              </a:rPr>
              <a:t>프롬포트</a:t>
            </a:r>
            <a:r>
              <a:rPr lang="en-US" altLang="ko-KR" sz="2600" dirty="0">
                <a:solidFill>
                  <a:srgbClr val="393939"/>
                </a:solidFill>
                <a:latin typeface="SpoqaHanSans-Bold"/>
                <a:ea typeface="SpoqaHanSans-Bold"/>
              </a:rPr>
              <a:t> </a:t>
            </a:r>
            <a:r>
              <a:rPr lang="en-US" altLang="ko-KR" sz="2600" err="1">
                <a:solidFill>
                  <a:srgbClr val="393939"/>
                </a:solidFill>
                <a:latin typeface="SpoqaHanSans-Bold"/>
                <a:ea typeface="SpoqaHanSans-Bold"/>
              </a:rPr>
              <a:t>작성</a:t>
            </a:r>
            <a:r>
              <a:rPr lang="en-US" altLang="ko-KR" sz="2600" dirty="0">
                <a:solidFill>
                  <a:srgbClr val="393939"/>
                </a:solidFill>
                <a:latin typeface="SpoqaHanSans-Bold"/>
                <a:ea typeface="SpoqaHanSans-Bold"/>
              </a:rPr>
              <a:t> 팁]</a:t>
            </a:r>
            <a:endParaRPr lang="en-US" altLang="ko-KR" sz="2600" i="0" u="none" strike="noStrike" dirty="0">
              <a:solidFill>
                <a:srgbClr val="393939"/>
              </a:solidFill>
              <a:latin typeface="SpoqaHanSans-Bold"/>
              <a:ea typeface="SpoqaHanSans-Bold"/>
            </a:endParaRP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spc="-100" dirty="0">
                <a:solidFill>
                  <a:srgbClr val="0ACFB1"/>
                </a:solidFill>
                <a:latin typeface="SpoqaHanSans-Bold"/>
                <a:ea typeface="SpoqaHanSans-Bold"/>
              </a:rPr>
              <a:t>10. </a:t>
            </a:r>
            <a:r>
              <a:rPr lang="ko-KR" altLang="en-US" sz="3000" spc="-100" dirty="0">
                <a:solidFill>
                  <a:srgbClr val="0ACFB1"/>
                </a:solidFill>
                <a:latin typeface="SpoqaHanSans-Bold"/>
                <a:ea typeface="SpoqaHanSans-Bold"/>
              </a:rPr>
              <a:t>총 리뷰</a:t>
            </a:r>
            <a:endParaRPr lang="en-US" altLang="ko-KR" sz="3000" b="0" i="0" u="none" strike="noStrike" spc="-100" dirty="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EBD32-424D-907B-CC45-E160916CFFA2}"/>
              </a:ext>
            </a:extLst>
          </p:cNvPr>
          <p:cNvSpPr txBox="1"/>
          <p:nvPr/>
        </p:nvSpPr>
        <p:spPr>
          <a:xfrm>
            <a:off x="990600" y="2396118"/>
            <a:ext cx="8458200" cy="601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① 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GEN AI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에게 역할 부여하기​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lvl="0" indent="-457200" algn="l">
              <a:lnSpc>
                <a:spcPct val="149400"/>
              </a:lnSpc>
              <a:buAutoNum type="arabicPeriod"/>
            </a:pPr>
            <a:endParaRPr lang="ko-KR" altLang="en-US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② 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OUTPUT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 들어갈 내용의 출력 구조를 미리 제시해주기​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endParaRPr lang="ko-KR" altLang="en-US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③ 사진 및 파일을 추가하여 입력하기​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endParaRPr lang="ko-KR" altLang="en-US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④ 여러 생성형 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AI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답을 반복적으로 검토하여 사용하기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​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⑤ </a:t>
            </a:r>
            <a:r>
              <a:rPr lang="ko-KR" altLang="en-US" sz="24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출력값에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대한 예시 제공하기​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endParaRPr lang="ko-KR" altLang="en-US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⑥ 미리 제작되어 있는 도메인 특화 </a:t>
            </a:r>
            <a:r>
              <a:rPr lang="ko-KR" altLang="en-US" sz="24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프롬포트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사용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32CFAF-4B51-36AF-D93A-335F5D8010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732"/>
          <a:stretch/>
        </p:blipFill>
        <p:spPr>
          <a:xfrm>
            <a:off x="10528300" y="1018091"/>
            <a:ext cx="4699000" cy="1430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D68346-00A2-9883-C3E8-6867CD4F4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33" b="46449"/>
          <a:stretch/>
        </p:blipFill>
        <p:spPr>
          <a:xfrm>
            <a:off x="10515600" y="2745993"/>
            <a:ext cx="6781800" cy="20947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98930A-B68E-1A5D-8E86-12FF7FAF4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5115169"/>
            <a:ext cx="4181556" cy="1219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7EE5D1-96E1-9A34-FF98-403E30EC6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816"/>
          <a:stretch/>
        </p:blipFill>
        <p:spPr>
          <a:xfrm>
            <a:off x="10541000" y="6428993"/>
            <a:ext cx="6400800" cy="32096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CE8A56-632E-0B76-D0B8-6CE904927E0A}"/>
              </a:ext>
            </a:extLst>
          </p:cNvPr>
          <p:cNvSpPr txBox="1"/>
          <p:nvPr/>
        </p:nvSpPr>
        <p:spPr>
          <a:xfrm>
            <a:off x="10007600" y="1402328"/>
            <a:ext cx="533400" cy="6624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2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①</a:t>
            </a:r>
            <a:endParaRPr lang="en-US" altLang="ko-KR" sz="2200" b="1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226B0F-CF34-F42A-880E-EBC624795382}"/>
              </a:ext>
            </a:extLst>
          </p:cNvPr>
          <p:cNvSpPr txBox="1"/>
          <p:nvPr/>
        </p:nvSpPr>
        <p:spPr>
          <a:xfrm>
            <a:off x="10020300" y="3517924"/>
            <a:ext cx="533400" cy="6624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2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②</a:t>
            </a:r>
            <a:endParaRPr lang="en-US" altLang="ko-KR" sz="2200" b="1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0B7BE3-64FF-34E2-6989-18B669AB90FA}"/>
              </a:ext>
            </a:extLst>
          </p:cNvPr>
          <p:cNvSpPr txBox="1"/>
          <p:nvPr/>
        </p:nvSpPr>
        <p:spPr>
          <a:xfrm>
            <a:off x="10007600" y="5671925"/>
            <a:ext cx="533400" cy="6624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2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③</a:t>
            </a:r>
            <a:endParaRPr lang="en-US" altLang="ko-KR" sz="2200" b="1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E3CC5A-6074-6C1C-7A54-9515D7553829}"/>
              </a:ext>
            </a:extLst>
          </p:cNvPr>
          <p:cNvSpPr txBox="1"/>
          <p:nvPr/>
        </p:nvSpPr>
        <p:spPr>
          <a:xfrm>
            <a:off x="9978858" y="8169399"/>
            <a:ext cx="533400" cy="6624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200" b="1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⑥</a:t>
            </a:r>
            <a:endParaRPr lang="en-US" altLang="ko-KR" sz="2200" b="1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15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381500" y="406400"/>
            <a:ext cx="139065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9400"/>
              </a:lnSpc>
            </a:pPr>
            <a:r>
              <a:rPr lang="en-US" altLang="ko-KR" sz="2600">
                <a:solidFill>
                  <a:srgbClr val="393939"/>
                </a:solidFill>
                <a:latin typeface="SpoqaHanSans-Bold"/>
                <a:ea typeface="SpoqaHanSans-Bold"/>
              </a:rPr>
              <a:t>[</a:t>
            </a:r>
            <a:r>
              <a:rPr lang="ko-KR" altLang="en-US" sz="2600" err="1">
                <a:solidFill>
                  <a:srgbClr val="393939"/>
                </a:solidFill>
                <a:latin typeface="SpoqaHanSans-Bold"/>
                <a:ea typeface="SpoqaHanSans-Bold"/>
              </a:rPr>
              <a:t>느낀점</a:t>
            </a:r>
            <a:r>
              <a:rPr lang="en-US" altLang="ko-KR" sz="2600">
                <a:solidFill>
                  <a:srgbClr val="393939"/>
                </a:solidFill>
                <a:latin typeface="SpoqaHanSans-Bold"/>
                <a:ea typeface="SpoqaHanSans-Bold"/>
              </a:rPr>
              <a:t>]</a:t>
            </a:r>
            <a:endParaRPr lang="en-US" altLang="ko-KR" sz="2600" i="0" u="none" strike="noStrike">
              <a:solidFill>
                <a:srgbClr val="393939"/>
              </a:solidFill>
              <a:latin typeface="SpoqaHanSans-Bold"/>
              <a:ea typeface="SpoqaHanSans-Bold"/>
            </a:endParaRP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76740333-014C-277E-BB47-698B0BE4CEF4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spc="-100">
                <a:solidFill>
                  <a:srgbClr val="0ACFB1"/>
                </a:solidFill>
                <a:latin typeface="SpoqaHanSans-Bold"/>
                <a:ea typeface="SpoqaHanSans-Bold"/>
              </a:rPr>
              <a:t>10. </a:t>
            </a:r>
            <a:r>
              <a:rPr lang="ko-KR" altLang="en-US" sz="3000" spc="-100">
                <a:solidFill>
                  <a:srgbClr val="0ACFB1"/>
                </a:solidFill>
                <a:latin typeface="SpoqaHanSans-Bold"/>
                <a:ea typeface="SpoqaHanSans-Bold"/>
              </a:rPr>
              <a:t>총 리뷰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32123-78ED-9E2D-145A-E9A3CE2C854F}"/>
              </a:ext>
            </a:extLst>
          </p:cNvPr>
          <p:cNvSpPr txBox="1"/>
          <p:nvPr/>
        </p:nvSpPr>
        <p:spPr>
          <a:xfrm>
            <a:off x="2071570" y="5372100"/>
            <a:ext cx="14144859" cy="34236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프롬프트에 많은 정보와 </a:t>
            </a:r>
            <a:r>
              <a:rPr lang="ko-KR" altLang="en-US" sz="2400" b="0" i="0" u="none" strike="noStrike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입력값을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효율적으로 작성한 덕분에 좋은 결과가 나온 것 같음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>
              <a:lnSpc>
                <a:spcPct val="149400"/>
              </a:lnSpc>
              <a:buFontTx/>
              <a:buChar char="-"/>
            </a:pPr>
            <a:endParaRPr lang="en-US" altLang="ko-KR" sz="24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400" b="0" i="0" u="none" strike="noStrike">
                <a:solidFill>
                  <a:srgbClr val="0ACFB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생각지도 못한 대안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GEN AI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통해 얻을 수 있었고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이를 통해 </a:t>
            </a:r>
            <a:r>
              <a:rPr lang="en-US" altLang="ko-KR" sz="2400" b="0" i="0" u="none" strike="noStrike">
                <a:solidFill>
                  <a:srgbClr val="0ACFB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UX/UI</a:t>
            </a:r>
            <a:r>
              <a:rPr lang="ko-KR" altLang="en-US" sz="2400" b="0" i="0" u="none" strike="noStrike">
                <a:solidFill>
                  <a:srgbClr val="0ACFB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적 측면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에서 </a:t>
            </a:r>
            <a:r>
              <a:rPr lang="ko-KR" altLang="en-US" sz="2400" b="0" i="0" u="none" strike="noStrike">
                <a:solidFill>
                  <a:srgbClr val="0ACFB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보다 나은 디자인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완성할 수 있었다는 생각을 했음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>
              <a:lnSpc>
                <a:spcPct val="149400"/>
              </a:lnSpc>
              <a:buFontTx/>
              <a:buChar char="-"/>
            </a:pP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lvl="0" indent="-342900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전체적으로 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AI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활용한 과정이 매우 만족스러웠으며</a:t>
            </a:r>
            <a:r>
              <a:rPr lang="en-US" altLang="ko-KR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앞으로도 이러한 접근 방식을 적극 활용할 계획</a:t>
            </a:r>
            <a:endParaRPr lang="en-US" altLang="ko-KR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D45BAF-F7B9-85C2-1964-84577F489AEB}"/>
              </a:ext>
            </a:extLst>
          </p:cNvPr>
          <p:cNvGrpSpPr/>
          <p:nvPr/>
        </p:nvGrpSpPr>
        <p:grpSpPr>
          <a:xfrm>
            <a:off x="2659338" y="2471953"/>
            <a:ext cx="12969323" cy="2253577"/>
            <a:chOff x="2479099" y="2289876"/>
            <a:chExt cx="12969323" cy="2253577"/>
          </a:xfrm>
        </p:grpSpPr>
        <p:pic>
          <p:nvPicPr>
            <p:cNvPr id="55298" name="Picture 2" descr="챗GPT - 위키백과, 우리 모두의 백과사전">
              <a:extLst>
                <a:ext uri="{FF2B5EF4-FFF2-40B4-BE49-F238E27FC236}">
                  <a16:creationId xmlns:a16="http://schemas.microsoft.com/office/drawing/2014/main" id="{5479E4B5-041D-A2A2-C8F2-82E82FC31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99" y="2302977"/>
              <a:ext cx="2203709" cy="2203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300" name="Picture 4" descr="Wireframe Designer preview">
              <a:extLst>
                <a:ext uri="{FF2B5EF4-FFF2-40B4-BE49-F238E27FC236}">
                  <a16:creationId xmlns:a16="http://schemas.microsoft.com/office/drawing/2014/main" id="{A0F5CEFC-C709-42A3-8568-E8CBF23743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490092" y="2289876"/>
              <a:ext cx="3958330" cy="222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302" name="Picture 6" descr="QoQo - YouTube">
              <a:extLst>
                <a:ext uri="{FF2B5EF4-FFF2-40B4-BE49-F238E27FC236}">
                  <a16:creationId xmlns:a16="http://schemas.microsoft.com/office/drawing/2014/main" id="{BD95D62C-76F3-9945-5DBC-9D63C5BF3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420" y="2339744"/>
              <a:ext cx="2203709" cy="2203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304" name="Picture 8" descr="Playground AI ‣ MetAIverse">
              <a:extLst>
                <a:ext uri="{FF2B5EF4-FFF2-40B4-BE49-F238E27FC236}">
                  <a16:creationId xmlns:a16="http://schemas.microsoft.com/office/drawing/2014/main" id="{530F99E6-C4BB-E50F-50FB-2451D7C58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0" r="4390"/>
            <a:stretch/>
          </p:blipFill>
          <p:spPr bwMode="auto">
            <a:xfrm>
              <a:off x="8435742" y="2302978"/>
              <a:ext cx="2235776" cy="22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9430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17983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7162800" y="7721600"/>
            <a:ext cx="11125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57800" y="3269762"/>
            <a:ext cx="11521830" cy="17975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10000" spc="-800">
                <a:solidFill>
                  <a:srgbClr val="393939"/>
                </a:solidFill>
                <a:ea typeface="SpoqaHanSans-Bold"/>
                <a:cs typeface="Calibri"/>
              </a:rPr>
              <a:t>경청해</a:t>
            </a:r>
            <a:r>
              <a:rPr lang="en-US" altLang="ko-KR" sz="10000" spc="-800" err="1">
                <a:solidFill>
                  <a:srgbClr val="393939"/>
                </a:solidFill>
                <a:ea typeface="SpoqaHanSans-Bold"/>
                <a:cs typeface="Calibri"/>
              </a:rPr>
              <a:t>주셔서</a:t>
            </a:r>
            <a:endParaRPr lang="en-US" altLang="ko-KR" sz="10000" spc="-800">
              <a:solidFill>
                <a:srgbClr val="393939"/>
              </a:solidFill>
              <a:ea typeface="SpoqaHanSans-Bold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23030" y="4584700"/>
            <a:ext cx="835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sz="10000" spc="-800">
                <a:solidFill>
                  <a:srgbClr val="393939"/>
                </a:solidFill>
                <a:ea typeface="SpoqaHanSans-Light"/>
              </a:rPr>
              <a:t>감사합니다</a:t>
            </a:r>
            <a:endParaRPr lang="ko-KR" sz="10000" b="0" i="0" u="none" strike="noStrike" spc="-800">
              <a:solidFill>
                <a:srgbClr val="393939"/>
              </a:solidFill>
              <a:ea typeface="SpoqaHanSans-Light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13530" y="2933700"/>
            <a:ext cx="816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2600" spc="-1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UXUI </a:t>
            </a:r>
            <a:r>
              <a:rPr lang="en-US" altLang="ko-KR" sz="2600" spc="-100" err="1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디자인</a:t>
            </a:r>
            <a:r>
              <a:rPr lang="en-US" altLang="ko-KR" sz="2600" spc="-1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Team 3</a:t>
            </a:r>
            <a:endParaRPr lang="ko-KR" altLang="en-US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686300" y="406400"/>
            <a:ext cx="13906500" cy="127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/>
              </a:rPr>
              <a:t>02. </a:t>
            </a:r>
            <a:r>
              <a:rPr lang="en-US" altLang="ko-KR" sz="30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Persona with Gen AI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1E1611-2252-0FA4-89E1-391F28F23FAB}"/>
              </a:ext>
            </a:extLst>
          </p:cNvPr>
          <p:cNvSpPr/>
          <p:nvPr/>
        </p:nvSpPr>
        <p:spPr>
          <a:xfrm>
            <a:off x="1155256" y="3606799"/>
            <a:ext cx="8664956" cy="2809627"/>
          </a:xfrm>
          <a:prstGeom prst="rect">
            <a:avLst/>
          </a:prstGeom>
          <a:solidFill>
            <a:srgbClr val="F2FC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26B439-973C-B0FE-CC22-7A5D81FF2900}"/>
              </a:ext>
            </a:extLst>
          </p:cNvPr>
          <p:cNvSpPr/>
          <p:nvPr/>
        </p:nvSpPr>
        <p:spPr>
          <a:xfrm>
            <a:off x="10411016" y="3606800"/>
            <a:ext cx="6489700" cy="5346700"/>
          </a:xfrm>
          <a:prstGeom prst="rect">
            <a:avLst/>
          </a:prstGeom>
          <a:solidFill>
            <a:srgbClr val="F2FC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poqaHanSans-Regular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ABD2F-E609-44C2-8339-446A6301A02C}"/>
              </a:ext>
            </a:extLst>
          </p:cNvPr>
          <p:cNvSpPr txBox="1"/>
          <p:nvPr/>
        </p:nvSpPr>
        <p:spPr>
          <a:xfrm>
            <a:off x="1180656" y="3606800"/>
            <a:ext cx="8483600" cy="3016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[input]</a:t>
            </a:r>
          </a:p>
          <a:p>
            <a:pPr>
              <a:lnSpc>
                <a:spcPct val="120000"/>
              </a:lnSpc>
            </a:pPr>
            <a:endParaRPr lang="en-US" altLang="ko-KR" sz="200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김준호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35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세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남성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INFJ,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행복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문화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IT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회사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마케팅 매니저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러닝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하이킹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사진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레스토랑 탐방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조용한 성격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분석적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공감 능력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계획적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철저한 계획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유연한 일정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정보</a:t>
            </a: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실시간 정보</a:t>
            </a:r>
            <a:endParaRPr lang="en-US" altLang="ko-KR" sz="24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4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400">
              <a:solidFill>
                <a:srgbClr val="0ACFB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540A74-D613-2442-0393-C1764EB25192}"/>
              </a:ext>
            </a:extLst>
          </p:cNvPr>
          <p:cNvSpPr txBox="1"/>
          <p:nvPr/>
        </p:nvSpPr>
        <p:spPr>
          <a:xfrm>
            <a:off x="10541572" y="3606800"/>
            <a:ext cx="6359144" cy="650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[output]</a:t>
            </a:r>
          </a:p>
          <a:p>
            <a:pPr>
              <a:lnSpc>
                <a:spcPct val="120000"/>
              </a:lnSpc>
            </a:pPr>
            <a:endParaRPr lang="ko-KR" altLang="en-US" sz="11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E8F6090-D5B2-D144-192F-B89763C5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256" y="4282827"/>
            <a:ext cx="4267200" cy="414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C87A13AC-85F2-A588-5DE3-AA6FC07BC4EC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페르소나 제작을 위해 사용한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Gen AI 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툴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 b="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Playground</a:t>
            </a:r>
          </a:p>
          <a:p>
            <a:pPr lvl="0" algn="l">
              <a:lnSpc>
                <a:spcPct val="149400"/>
              </a:lnSpc>
            </a:pPr>
            <a:r>
              <a:rPr lang="en-US" altLang="ko-KR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키워드를 이용한 사진 제작 툴</a:t>
            </a:r>
            <a:endParaRPr lang="en-US" altLang="ko-KR" sz="2400" b="0" i="0" u="none" strike="noStrike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DAF318-61C5-0E91-7379-2EA9E6BF2C4D}"/>
              </a:ext>
            </a:extLst>
          </p:cNvPr>
          <p:cNvSpPr txBox="1"/>
          <p:nvPr/>
        </p:nvSpPr>
        <p:spPr>
          <a:xfrm>
            <a:off x="1141508" y="6645026"/>
            <a:ext cx="8483600" cy="5206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 </a:t>
            </a:r>
            <a:r>
              <a:rPr lang="ko-KR" altLang="en-US" sz="2400" b="0" i="0" u="none" strike="noStrike" dirty="0" err="1">
                <a:latin typeface="SpoqaHanSans-Bold" panose="020B0800000000000000" pitchFamily="50" charset="-127"/>
                <a:ea typeface="SpoqaHanSans-Bold" panose="020B0800000000000000" pitchFamily="50" charset="-127"/>
              </a:rPr>
              <a:t>챗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GPT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통해 사전에 도출한 키워드를 </a:t>
            </a:r>
            <a:r>
              <a:rPr lang="en-US" altLang="ko-KR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input</a:t>
            </a:r>
            <a:r>
              <a:rPr lang="ko-KR" altLang="en-US" sz="24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으로 입력</a:t>
            </a:r>
            <a:endParaRPr lang="en-US" altLang="ko-KR" sz="2400" b="0" i="0" u="none" strike="noStrike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84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686300" y="406400"/>
            <a:ext cx="13906500" cy="127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ACFB1"/>
                </a:solidFill>
                <a:latin typeface="SpoqaHanSans-Bold"/>
              </a:rPr>
              <a:t>02. </a:t>
            </a:r>
            <a:r>
              <a:rPr lang="en-US" altLang="ko-KR" sz="3000" b="0" i="0" u="none" strike="noStrike" spc="-100" dirty="0">
                <a:solidFill>
                  <a:srgbClr val="0ACFB1"/>
                </a:solidFill>
                <a:latin typeface="SpoqaHanSans-Bold"/>
                <a:ea typeface="SpoqaHanSans-Regular" panose="020B0500000000000000" pitchFamily="50" charset="-127"/>
              </a:rPr>
              <a:t>Persona with Gen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EA660-9D40-5B04-9F98-F3B50DCB5836}"/>
              </a:ext>
            </a:extLst>
          </p:cNvPr>
          <p:cNvSpPr txBox="1"/>
          <p:nvPr/>
        </p:nvSpPr>
        <p:spPr>
          <a:xfrm>
            <a:off x="7848600" y="4579723"/>
            <a:ext cx="9963868" cy="1127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49400"/>
              </a:lnSpc>
            </a:pPr>
            <a:r>
              <a:rPr lang="ko-KR" altLang="en-US" sz="26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페르소나 </a:t>
            </a:r>
            <a:r>
              <a:rPr lang="ko-KR" altLang="en-US" sz="2600" b="0" i="0" u="none" strike="noStrike" dirty="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챗봇</a:t>
            </a:r>
            <a:r>
              <a:rPr lang="en-US" altLang="ko-KR" sz="26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(ChatGPT)</a:t>
            </a:r>
            <a:r>
              <a:rPr lang="en-US" altLang="ko-KR" sz="26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+ </a:t>
            </a:r>
            <a:r>
              <a:rPr lang="en-US" altLang="ko-KR" sz="26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QoQo.AI (Figma) </a:t>
            </a:r>
            <a:r>
              <a:rPr lang="ko-KR" altLang="en-US" sz="26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</a:t>
            </a:r>
            <a:r>
              <a:rPr lang="en-US" altLang="ko-KR" sz="26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6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페르소나의 내용</a:t>
            </a:r>
            <a:endParaRPr lang="en-US" altLang="ko-KR" sz="2600" b="0" i="0" u="none" strike="noStrike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>
              <a:lnSpc>
                <a:spcPct val="149400"/>
              </a:lnSpc>
            </a:pPr>
            <a:r>
              <a:rPr lang="en-US" altLang="ko-KR" sz="26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Playground </a:t>
            </a:r>
            <a:r>
              <a:rPr lang="ko-KR" altLang="en-US" sz="2600" b="0" i="0" u="none" strike="noStrike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➡️</a:t>
            </a:r>
            <a:r>
              <a:rPr lang="en-US" altLang="ko-KR" sz="26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600" b="0" i="0" u="none" strike="noStrike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페르소나의 사진</a:t>
            </a:r>
            <a:endParaRPr lang="en-US" altLang="ko-KR" sz="2600" b="0" i="0" u="none" strike="noStrike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7FC887-7BAC-B614-EB2A-9B9B08D4FC46}"/>
              </a:ext>
            </a:extLst>
          </p:cNvPr>
          <p:cNvGrpSpPr/>
          <p:nvPr/>
        </p:nvGrpSpPr>
        <p:grpSpPr>
          <a:xfrm>
            <a:off x="1076665" y="1485900"/>
            <a:ext cx="6162335" cy="8585200"/>
            <a:chOff x="8230618" y="1462830"/>
            <a:chExt cx="3542282" cy="50453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715368-82ED-71FB-B754-EB53BB49F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0618" y="1462830"/>
              <a:ext cx="3542282" cy="50453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F10930-31A7-DF91-14C3-5CD699611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816" y="1494360"/>
              <a:ext cx="1173984" cy="1138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B426EE-18F4-E0F7-23A1-D1BCA0C745F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[Gen AI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를 활용한 최종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Persona]</a:t>
            </a:r>
          </a:p>
        </p:txBody>
      </p:sp>
    </p:spTree>
    <p:extLst>
      <p:ext uri="{BB962C8B-B14F-4D97-AF65-F5344CB8AC3E}">
        <p14:creationId xmlns:p14="http://schemas.microsoft.com/office/powerpoint/2010/main" val="50304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533900" y="406400"/>
            <a:ext cx="13906500" cy="12700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7A5117A1-FBE8-E7EF-DA68-F424804DA76F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03.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Persona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연구진이 제작한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Persona(A)]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5D4D70-21CF-A3AC-432B-066B0BC3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21" y="1841851"/>
            <a:ext cx="6350000" cy="727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616A096-FF31-D0EC-F1B9-BD4AEB1BE82D}"/>
              </a:ext>
            </a:extLst>
          </p:cNvPr>
          <p:cNvSpPr txBox="1"/>
          <p:nvPr/>
        </p:nvSpPr>
        <p:spPr>
          <a:xfrm>
            <a:off x="9637843" y="1247996"/>
            <a:ext cx="8650157" cy="8464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en-US" altLang="ko-KR" sz="240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A</a:t>
            </a:r>
            <a:r>
              <a:rPr lang="ko-KR" altLang="en-US" sz="240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안의 장점</a:t>
            </a:r>
            <a:r>
              <a:rPr lang="en-US" altLang="ko-KR" sz="240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:</a:t>
            </a:r>
            <a:endParaRPr lang="en-US" altLang="ko-KR" sz="240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구체적이고 현실적인 배경 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명확한 여행 스타일 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핵심 니즈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가치 명확 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명확한 서비스 동기 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실제 사용자 시나리오 제공</a:t>
            </a:r>
            <a:endParaRPr lang="en-US" altLang="ko-KR" sz="2200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lvl="1">
              <a:lnSpc>
                <a:spcPct val="149400"/>
              </a:lnSpc>
            </a:pPr>
            <a:endParaRPr lang="ko-KR" altLang="en-US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indent="-342900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A</a:t>
            </a:r>
            <a:r>
              <a:rPr lang="ko-KR" altLang="en-US" sz="24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안의 단점</a:t>
            </a:r>
            <a:r>
              <a:rPr lang="en-US" altLang="ko-KR" sz="240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: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제한된 배경 정보 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구체적인 기술적 필요성 언급 부족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일방적인 니즈 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감정적 요소 강조 부족 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간략한 문제 해결방안</a:t>
            </a:r>
          </a:p>
        </p:txBody>
      </p:sp>
    </p:spTree>
    <p:extLst>
      <p:ext uri="{BB962C8B-B14F-4D97-AF65-F5344CB8AC3E}">
        <p14:creationId xmlns:p14="http://schemas.microsoft.com/office/powerpoint/2010/main" val="78490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CA15E2-E320-DE97-EF6C-74478B04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3048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9296B-BA48-EE47-393A-06BF701D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533900" y="406400"/>
            <a:ext cx="13906500" cy="12700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7A5117A1-FBE8-E7EF-DA68-F424804DA76F}"/>
              </a:ext>
            </a:extLst>
          </p:cNvPr>
          <p:cNvSpPr txBox="1"/>
          <p:nvPr/>
        </p:nvSpPr>
        <p:spPr>
          <a:xfrm>
            <a:off x="584200" y="127000"/>
            <a:ext cx="486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03. </a:t>
            </a:r>
            <a:r>
              <a:rPr lang="en-US" altLang="ko-KR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Persona </a:t>
            </a:r>
            <a:r>
              <a:rPr lang="ko-KR" altLang="en-US" sz="3000" b="0" i="0" u="none" strike="noStrike" spc="-100">
                <a:solidFill>
                  <a:srgbClr val="0ACFB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비교분석</a:t>
            </a:r>
            <a:endParaRPr lang="en-US" altLang="ko-KR" sz="3000" b="0" i="0" u="none" strike="noStrike" spc="-100">
              <a:solidFill>
                <a:srgbClr val="0ACFB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1EBCF-DE01-0EF5-1754-D5688CAA100A}"/>
              </a:ext>
            </a:extLst>
          </p:cNvPr>
          <p:cNvSpPr txBox="1"/>
          <p:nvPr/>
        </p:nvSpPr>
        <p:spPr>
          <a:xfrm>
            <a:off x="584200" y="826202"/>
            <a:ext cx="11607800" cy="20312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9400"/>
              </a:lnSpc>
            </a:pPr>
            <a:r>
              <a:rPr lang="en-US" altLang="ko-KR" sz="2600" b="0" i="0" u="none" strike="noStrike">
                <a:solidFill>
                  <a:srgbClr val="393939"/>
                </a:solidFill>
                <a:latin typeface="SpoqaHanSans-Bold"/>
                <a:ea typeface="SpoqaHanSans-Bold"/>
              </a:rPr>
              <a:t>[</a:t>
            </a:r>
            <a:r>
              <a:rPr lang="en-US" altLang="ko-KR" sz="2600" err="1">
                <a:solidFill>
                  <a:srgbClr val="393939"/>
                </a:solidFill>
                <a:latin typeface="SpoqaHanSans-Bold"/>
                <a:ea typeface="SpoqaHanSans-Bold"/>
              </a:rPr>
              <a:t>생성형</a:t>
            </a:r>
            <a:r>
              <a:rPr lang="en-US" altLang="ko-KR" sz="2600">
                <a:solidFill>
                  <a:srgbClr val="393939"/>
                </a:solidFill>
                <a:latin typeface="SpoqaHanSans-Bold"/>
                <a:ea typeface="SpoqaHanSans-Bold"/>
              </a:rPr>
              <a:t> </a:t>
            </a:r>
            <a:r>
              <a:rPr lang="en-US" altLang="ko-KR" sz="2600" err="1">
                <a:solidFill>
                  <a:srgbClr val="393939"/>
                </a:solidFill>
                <a:latin typeface="SpoqaHanSans-Bold"/>
                <a:ea typeface="SpoqaHanSans-Bold"/>
              </a:rPr>
              <a:t>AI를</a:t>
            </a:r>
            <a:r>
              <a:rPr lang="en-US" altLang="ko-KR" sz="2600">
                <a:solidFill>
                  <a:srgbClr val="393939"/>
                </a:solidFill>
                <a:latin typeface="SpoqaHanSans-Bold"/>
                <a:ea typeface="SpoqaHanSans-Bold"/>
              </a:rPr>
              <a:t> </a:t>
            </a:r>
            <a:r>
              <a:rPr lang="en-US" altLang="ko-KR" sz="2600" err="1">
                <a:solidFill>
                  <a:srgbClr val="393939"/>
                </a:solidFill>
                <a:latin typeface="SpoqaHanSans-Bold"/>
                <a:ea typeface="SpoqaHanSans-Bold"/>
              </a:rPr>
              <a:t>활용해</a:t>
            </a:r>
            <a:r>
              <a:rPr lang="ko-KR" altLang="en-US" sz="2600" b="0" i="0" u="none" strike="noStrike">
                <a:solidFill>
                  <a:srgbClr val="393939"/>
                </a:solidFill>
                <a:latin typeface="SpoqaHanSans-Bold"/>
                <a:ea typeface="SpoqaHanSans-Bold"/>
              </a:rPr>
              <a:t> 제작한 </a:t>
            </a:r>
            <a:r>
              <a:rPr lang="en-US" altLang="ko-KR" sz="2600" b="0" i="0" u="none" strike="noStrike">
                <a:solidFill>
                  <a:srgbClr val="393939"/>
                </a:solidFill>
                <a:latin typeface="SpoqaHanSans-Bold"/>
                <a:ea typeface="SpoqaHanSans-Bold"/>
              </a:rPr>
              <a:t>Persona</a:t>
            </a:r>
            <a:r>
              <a:rPr lang="en-US" altLang="ko-KR" sz="2600">
                <a:solidFill>
                  <a:srgbClr val="393939"/>
                </a:solidFill>
                <a:latin typeface="SpoqaHanSans-Bold"/>
                <a:ea typeface="SpoqaHanSans-Bold"/>
              </a:rPr>
              <a:t>(B)]</a:t>
            </a:r>
            <a:endParaRPr lang="en-US" altLang="ko-KR" sz="2600" b="0" i="0" u="none" strike="noStrike">
              <a:solidFill>
                <a:srgbClr val="393939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6A096-FF31-D0EC-F1B9-BD4AEB1BE82D}"/>
              </a:ext>
            </a:extLst>
          </p:cNvPr>
          <p:cNvSpPr txBox="1"/>
          <p:nvPr/>
        </p:nvSpPr>
        <p:spPr>
          <a:xfrm>
            <a:off x="7976290" y="1377950"/>
            <a:ext cx="9727510" cy="8464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en-US" altLang="ko-KR" sz="240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40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안의 장점</a:t>
            </a:r>
            <a:r>
              <a:rPr lang="en-US" altLang="ko-KR" sz="240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:</a:t>
            </a:r>
            <a:endParaRPr lang="en-US" altLang="ko-KR" sz="240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구체적이고 상세한 배경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명확한 성격 묘사 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(INFJ)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구체적인 필요성</a:t>
            </a:r>
            <a:r>
              <a:rPr lang="en-US" altLang="ko-KR" sz="22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200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니즈</a:t>
            </a:r>
            <a:r>
              <a:rPr lang="en-US" altLang="ko-KR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및 서비스 목표 제시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여행 취미 및 관심사 명시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명확한 서비스 이용 동기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명확한 불만 사항</a:t>
            </a:r>
          </a:p>
          <a:p>
            <a:pPr lvl="1">
              <a:lnSpc>
                <a:spcPct val="149400"/>
              </a:lnSpc>
            </a:pPr>
            <a:endParaRPr lang="ko-KR" altLang="en-US" sz="2400" b="0" i="0" u="none" strike="noStrike">
              <a:solidFill>
                <a:srgbClr val="393939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indent="-342900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en-US" altLang="ko-KR" sz="240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B</a:t>
            </a:r>
            <a:r>
              <a:rPr lang="ko-KR" altLang="en-US" sz="240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안의 단점</a:t>
            </a:r>
            <a:r>
              <a:rPr lang="en-US" altLang="ko-KR" sz="2400" i="0" u="none" strike="noStrike">
                <a:latin typeface="SpoqaHanSans-Bold" panose="020B0800000000000000" pitchFamily="50" charset="-127"/>
                <a:ea typeface="SpoqaHanSans-Bold" panose="020B0800000000000000" pitchFamily="50" charset="-127"/>
              </a:rPr>
              <a:t>: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다소 이상적인 사용자 이미지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감정적 요소 부족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구체적인 기술적 필요성 언급 부족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다양한 사용자 유형 반영 부족</a:t>
            </a:r>
          </a:p>
          <a:p>
            <a:pPr marL="800100" lvl="1" indent="-342900">
              <a:lnSpc>
                <a:spcPct val="149400"/>
              </a:lnSpc>
              <a:buFontTx/>
              <a:buChar char="-"/>
            </a:pPr>
            <a:r>
              <a:rPr lang="ko-KR" altLang="en-US" sz="2200" b="0" i="0" u="none" strike="noStrike">
                <a:solidFill>
                  <a:srgbClr val="393939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특정된 상황과 성격을 가진 사용자로 모든 사용자층을 대표하기 어려움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F4BD3F-17A0-230E-A061-AF978A0FE6E5}"/>
              </a:ext>
            </a:extLst>
          </p:cNvPr>
          <p:cNvGrpSpPr/>
          <p:nvPr/>
        </p:nvGrpSpPr>
        <p:grpSpPr>
          <a:xfrm>
            <a:off x="1643232" y="1688398"/>
            <a:ext cx="5781335" cy="8204200"/>
            <a:chOff x="1076665" y="1485900"/>
            <a:chExt cx="6162335" cy="85852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86E09DD-0095-D991-AFAF-3515B0FFD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665" y="1485900"/>
              <a:ext cx="6162335" cy="8585200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036B95D7-5EA5-3815-B162-0F7C6E2E0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554" y="1539551"/>
              <a:ext cx="2042323" cy="193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07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 rtlCol="0" anchor="ctr"/>
      <a:lstStyle>
        <a:defPPr algn="l">
          <a:lnSpc>
            <a:spcPct val="149400"/>
          </a:lnSpc>
          <a:defRPr sz="2600" b="0" i="0" u="none" strike="noStrike" dirty="0" smtClean="0">
            <a:solidFill>
              <a:srgbClr val="393939"/>
            </a:solidFill>
            <a:latin typeface="SpoqaHanSans-Bold" panose="020B0800000000000000" pitchFamily="50" charset="-127"/>
            <a:ea typeface="SpoqaHanSans-Bold" panose="020B0800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6103</Words>
  <Application>Microsoft Office PowerPoint</Application>
  <PresentationFormat>사용자 지정</PresentationFormat>
  <Paragraphs>726</Paragraphs>
  <Slides>54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SpoqaHanSans-Bold</vt:lpstr>
      <vt:lpstr>Arial</vt:lpstr>
      <vt:lpstr>Calibri</vt:lpstr>
      <vt:lpstr>SpoqaHanSans-Light</vt:lpstr>
      <vt:lpstr>SpoqaHanSans-Regular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Ahyun Son</dc:creator>
  <cp:lastModifiedBy>Ahyun Son</cp:lastModifiedBy>
  <cp:revision>102</cp:revision>
  <dcterms:created xsi:type="dcterms:W3CDTF">2006-08-16T00:00:00Z</dcterms:created>
  <dcterms:modified xsi:type="dcterms:W3CDTF">2024-06-16T14:18:52Z</dcterms:modified>
</cp:coreProperties>
</file>